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608" r:id="rId2"/>
    <p:sldId id="609" r:id="rId3"/>
    <p:sldId id="610" r:id="rId4"/>
    <p:sldId id="638" r:id="rId5"/>
    <p:sldId id="612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21" r:id="rId15"/>
    <p:sldId id="622" r:id="rId16"/>
    <p:sldId id="623" r:id="rId17"/>
    <p:sldId id="624" r:id="rId18"/>
    <p:sldId id="625" r:id="rId19"/>
    <p:sldId id="626" r:id="rId20"/>
    <p:sldId id="627" r:id="rId21"/>
    <p:sldId id="628" r:id="rId22"/>
    <p:sldId id="630" r:id="rId23"/>
    <p:sldId id="631" r:id="rId24"/>
    <p:sldId id="632" r:id="rId25"/>
    <p:sldId id="633" r:id="rId26"/>
    <p:sldId id="634" r:id="rId27"/>
    <p:sldId id="635" r:id="rId28"/>
    <p:sldId id="636" r:id="rId29"/>
    <p:sldId id="637" r:id="rId30"/>
    <p:sldId id="645" r:id="rId31"/>
    <p:sldId id="640" r:id="rId32"/>
    <p:sldId id="641" r:id="rId33"/>
    <p:sldId id="642" r:id="rId34"/>
    <p:sldId id="643" r:id="rId35"/>
    <p:sldId id="650" r:id="rId36"/>
    <p:sldId id="651" r:id="rId37"/>
    <p:sldId id="652" r:id="rId38"/>
    <p:sldId id="653" r:id="rId39"/>
    <p:sldId id="654" r:id="rId40"/>
    <p:sldId id="644" r:id="rId41"/>
    <p:sldId id="646" r:id="rId42"/>
    <p:sldId id="647" r:id="rId43"/>
    <p:sldId id="655" r:id="rId44"/>
    <p:sldId id="656" r:id="rId45"/>
    <p:sldId id="649" r:id="rId4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717">
          <p15:clr>
            <a:srgbClr val="A4A3A4"/>
          </p15:clr>
        </p15:guide>
        <p15:guide id="2" orient="horz" pos="1847">
          <p15:clr>
            <a:srgbClr val="A4A3A4"/>
          </p15:clr>
        </p15:guide>
        <p15:guide id="3" orient="horz" pos="657">
          <p15:clr>
            <a:srgbClr val="A4A3A4"/>
          </p15:clr>
        </p15:guide>
        <p15:guide id="4" orient="horz" pos="4032">
          <p15:clr>
            <a:srgbClr val="A4A3A4"/>
          </p15:clr>
        </p15:guide>
        <p15:guide id="5" orient="horz" pos="934">
          <p15:clr>
            <a:srgbClr val="A4A3A4"/>
          </p15:clr>
        </p15:guide>
        <p15:guide id="6" orient="horz" pos="3749">
          <p15:clr>
            <a:srgbClr val="A4A3A4"/>
          </p15:clr>
        </p15:guide>
        <p15:guide id="7" orient="horz" pos="1075">
          <p15:clr>
            <a:srgbClr val="A4A3A4"/>
          </p15:clr>
        </p15:guide>
        <p15:guide id="8" orient="horz" pos="1203">
          <p15:clr>
            <a:srgbClr val="A4A3A4"/>
          </p15:clr>
        </p15:guide>
        <p15:guide id="9" orient="horz" pos="4199">
          <p15:clr>
            <a:srgbClr val="A4A3A4"/>
          </p15:clr>
        </p15:guide>
        <p15:guide id="10" orient="horz" pos="1728">
          <p15:clr>
            <a:srgbClr val="A4A3A4"/>
          </p15:clr>
        </p15:guide>
        <p15:guide id="11" orient="horz" pos="1729">
          <p15:clr>
            <a:srgbClr val="A4A3A4"/>
          </p15:clr>
        </p15:guide>
        <p15:guide id="12" orient="horz" pos="4140">
          <p15:clr>
            <a:srgbClr val="A4A3A4"/>
          </p15:clr>
        </p15:guide>
        <p15:guide id="13" pos="3022">
          <p15:clr>
            <a:srgbClr val="A4A3A4"/>
          </p15:clr>
        </p15:guide>
        <p15:guide id="14" pos="5477">
          <p15:clr>
            <a:srgbClr val="A4A3A4"/>
          </p15:clr>
        </p15:guide>
        <p15:guide id="15" pos="4319">
          <p15:clr>
            <a:srgbClr val="A4A3A4"/>
          </p15:clr>
        </p15:guide>
        <p15:guide id="16" pos="1470">
          <p15:clr>
            <a:srgbClr val="A4A3A4"/>
          </p15:clr>
        </p15:guide>
        <p15:guide id="17" pos="281">
          <p15:clr>
            <a:srgbClr val="A4A3A4"/>
          </p15:clr>
        </p15:guide>
        <p15:guide id="18" pos="2741">
          <p15:clr>
            <a:srgbClr val="A4A3A4"/>
          </p15:clr>
        </p15:guide>
        <p15:guide id="19" pos="28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2747C"/>
    <a:srgbClr val="3B515B"/>
    <a:srgbClr val="D80015"/>
    <a:srgbClr val="0092D2"/>
    <a:srgbClr val="009CD1"/>
    <a:srgbClr val="B1B9BD"/>
    <a:srgbClr val="89979D"/>
    <a:srgbClr val="DCDCDC"/>
    <a:srgbClr val="B4B4B4"/>
    <a:srgbClr val="8888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88" autoAdjust="0"/>
    <p:restoredTop sz="85752"/>
  </p:normalViewPr>
  <p:slideViewPr>
    <p:cSldViewPr snapToGrid="0" snapToObjects="1">
      <p:cViewPr>
        <p:scale>
          <a:sx n="59" d="100"/>
          <a:sy n="59" d="100"/>
        </p:scale>
        <p:origin x="-2152" y="-816"/>
      </p:cViewPr>
      <p:guideLst>
        <p:guide orient="horz" pos="3717"/>
        <p:guide orient="horz" pos="1847"/>
        <p:guide orient="horz" pos="657"/>
        <p:guide orient="horz" pos="4032"/>
        <p:guide orient="horz" pos="934"/>
        <p:guide orient="horz" pos="3749"/>
        <p:guide orient="horz" pos="1075"/>
        <p:guide orient="horz" pos="1203"/>
        <p:guide orient="horz" pos="4199"/>
        <p:guide orient="horz" pos="1728"/>
        <p:guide orient="horz" pos="1729"/>
        <p:guide orient="horz" pos="4140"/>
        <p:guide pos="3022"/>
        <p:guide pos="5477"/>
        <p:guide pos="4319"/>
        <p:guide pos="1470"/>
        <p:guide pos="281"/>
        <p:guide pos="2741"/>
        <p:guide pos="28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Relationship Id="rId2" Type="http://schemas.openxmlformats.org/officeDocument/2006/relationships/image" Target="../media/image12.emf"/><Relationship Id="rId3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TheSans UHH Bold Caps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B03B8-5142-5243-8747-1F305A937668}" type="datetimeFigureOut">
              <a:rPr lang="de-DE" smtClean="0">
                <a:latin typeface="TheSans UHH Bold Caps"/>
              </a:rPr>
              <a:t>18/06/19</a:t>
            </a:fld>
            <a:endParaRPr lang="de-DE" dirty="0">
              <a:latin typeface="TheSans UHH Bold Caps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TheSans UHH Bold Caps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FC051A-4269-3349-B3CC-0AFD8485E50A}" type="slidenum">
              <a:rPr lang="de-DE" smtClean="0">
                <a:latin typeface="TheSans UHH Bold Caps"/>
              </a:rPr>
              <a:t>‹#›</a:t>
            </a:fld>
            <a:endParaRPr lang="de-DE" dirty="0">
              <a:latin typeface="TheSans UHH Bold Caps"/>
            </a:endParaRPr>
          </a:p>
        </p:txBody>
      </p:sp>
    </p:spTree>
    <p:extLst>
      <p:ext uri="{BB962C8B-B14F-4D97-AF65-F5344CB8AC3E}">
        <p14:creationId xmlns:p14="http://schemas.microsoft.com/office/powerpoint/2010/main" val="1461388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heSans UHH Bold Caps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heSans UHH Bold Caps"/>
              </a:defRPr>
            </a:lvl1pPr>
          </a:lstStyle>
          <a:p>
            <a:fld id="{FC7BB34A-E9E0-164A-AE59-348CE25F601F}" type="datetimeFigureOut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heSans UHH Bold Caps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heSans UHH Bold Caps"/>
              </a:defRPr>
            </a:lvl1pPr>
          </a:lstStyle>
          <a:p>
            <a:fld id="{0053D800-90B3-984F-9A52-23098A3E953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0290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TheSans UHH Bold Caps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6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02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2261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53D800-90B3-984F-9A52-23098A3E9535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884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D1D6A-8EAD-584E-B375-6DD46E08EBFF}" type="slidenum">
              <a:rPr lang="en-US"/>
              <a:pPr/>
              <a:t>33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84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72EB4-39F5-46BC-817E-781613DA67A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024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E23C98-FC6F-5A44-A348-33A9FD2187BE}" type="slidenum">
              <a:rPr lang="en-US"/>
              <a:pPr/>
              <a:t>36</a:t>
            </a:fld>
            <a:endParaRPr lang="en-US"/>
          </a:p>
        </p:txBody>
      </p:sp>
      <p:sp>
        <p:nvSpPr>
          <p:cNvPr id="26726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7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6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AD3893-D190-2D42-80ED-548B6F16C87A}" type="slidenum">
              <a:rPr lang="en-US"/>
              <a:pPr/>
              <a:t>37</a:t>
            </a:fld>
            <a:endParaRPr lang="en-US"/>
          </a:p>
        </p:txBody>
      </p:sp>
      <p:sp>
        <p:nvSpPr>
          <p:cNvPr id="269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9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28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B9D317-4803-7944-BBA0-6AF98B236C99}" type="slidenum">
              <a:rPr lang="en-US"/>
              <a:pPr/>
              <a:t>38</a:t>
            </a:fld>
            <a:endParaRPr lang="en-US"/>
          </a:p>
        </p:txBody>
      </p:sp>
      <p:sp>
        <p:nvSpPr>
          <p:cNvPr id="271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31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F412EC-6BE2-B74B-99E9-959C6DEEEDAF}" type="slidenum">
              <a:rPr lang="en-US"/>
              <a:pPr/>
              <a:t>39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6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nhaltsplatzhalter 20"/>
          <p:cNvSpPr>
            <a:spLocks noGrp="1"/>
          </p:cNvSpPr>
          <p:nvPr>
            <p:ph sz="quarter" idx="12" hasCustomPrompt="1"/>
          </p:nvPr>
        </p:nvSpPr>
        <p:spPr>
          <a:xfrm>
            <a:off x="342001" y="4425480"/>
            <a:ext cx="6098914" cy="1181873"/>
          </a:xfrm>
          <a:prstGeom prst="rect">
            <a:avLst/>
          </a:prstGeom>
        </p:spPr>
        <p:txBody>
          <a:bodyPr vert="horz" tIns="46800"/>
          <a:lstStyle>
            <a:lvl1pPr marL="0" indent="0">
              <a:lnSpc>
                <a:spcPts val="4400"/>
              </a:lnSpc>
              <a:spcBef>
                <a:spcPts val="0"/>
              </a:spcBef>
              <a:buNone/>
              <a:defRPr sz="4400" b="0" i="0">
                <a:solidFill>
                  <a:srgbClr val="000000"/>
                </a:solidFill>
                <a:latin typeface="TheSans UHH Bold Caps"/>
                <a:cs typeface="TheSans UHH Bold Cap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 dirty="0" smtClean="0"/>
              <a:t>TITLE OF PRESENTATION</a:t>
            </a:r>
            <a:endParaRPr lang="de-DE" dirty="0"/>
          </a:p>
        </p:txBody>
      </p:sp>
      <p:sp>
        <p:nvSpPr>
          <p:cNvPr id="23" name="Textplatzhalt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41314" y="3944230"/>
            <a:ext cx="6099602" cy="48101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TheSans UHH Bold Caps"/>
                <a:cs typeface="TheSans UHH Bold Caps"/>
              </a:defRPr>
            </a:lvl1pPr>
          </a:lstStyle>
          <a:p>
            <a:pPr lvl="0"/>
            <a:r>
              <a:rPr lang="de-DE" dirty="0" smtClean="0"/>
              <a:t>Name OF PRESENTER</a:t>
            </a:r>
            <a:endParaRPr lang="de-DE" dirty="0"/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endParaRPr lang="de-DE" dirty="0" smtClean="0"/>
          </a:p>
        </p:txBody>
      </p:sp>
      <p:pic>
        <p:nvPicPr>
          <p:cNvPr id="5" name="Picture 4" descr="LT_logo_newsitem_575x57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9700"/>
            <a:ext cx="1262785" cy="1262785"/>
          </a:xfrm>
          <a:prstGeom prst="rect">
            <a:avLst/>
          </a:prstGeom>
        </p:spPr>
      </p:pic>
      <p:sp>
        <p:nvSpPr>
          <p:cNvPr id="9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1498600" y="161901"/>
            <a:ext cx="4800600" cy="866800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VENUE</a:t>
            </a:r>
          </a:p>
          <a:p>
            <a:pPr lvl="0"/>
            <a:r>
              <a:rPr lang="de-DE" dirty="0" smtClean="0"/>
              <a:t>DATE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354700" y="5607353"/>
            <a:ext cx="7074799" cy="433400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1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err="1" smtClean="0"/>
              <a:t>email@informatik.uni-hamburg.de</a:t>
            </a:r>
            <a:endParaRPr lang="de-DE" dirty="0" smtClean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17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58775" y="6553200"/>
            <a:ext cx="7958138" cy="2317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538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488950"/>
            <a:ext cx="6877050" cy="8382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592263"/>
            <a:ext cx="8640763" cy="47894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69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lid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3"/>
          <p:cNvSpPr>
            <a:spLocks noGrp="1"/>
          </p:cNvSpPr>
          <p:nvPr>
            <p:ph sz="half" idx="2"/>
          </p:nvPr>
        </p:nvSpPr>
        <p:spPr>
          <a:xfrm>
            <a:off x="457200" y="1625600"/>
            <a:ext cx="8229600" cy="4648200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Pct val="100000"/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858C"/>
              </a:buClr>
              <a:buFont typeface="Lucida Grande"/>
              <a:buChar char="▪"/>
              <a:defRPr sz="2000">
                <a:latin typeface="TheSans UHH Regular"/>
                <a:cs typeface="TheSans UHH Regular"/>
              </a:defRPr>
            </a:lvl3pPr>
            <a:lvl4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4pPr>
            <a:lvl5pPr marL="756000" indent="-25200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1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314300"/>
            <a:ext cx="58928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lang="de-DE" dirty="0" smtClean="0"/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71727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199" y="1638300"/>
            <a:ext cx="8229602" cy="4660899"/>
          </a:xfrm>
          <a:prstGeom prst="rect">
            <a:avLst/>
          </a:prstGeom>
        </p:spPr>
        <p:txBody>
          <a:bodyPr lIns="0" t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 smtClean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57201" y="339700"/>
            <a:ext cx="5867400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Title </a:t>
            </a:r>
            <a:r>
              <a:rPr lang="de-DE" dirty="0" err="1" smtClean="0"/>
              <a:t>of</a:t>
            </a:r>
            <a:r>
              <a:rPr lang="de-DE" dirty="0" smtClean="0"/>
              <a:t> SLIDE</a:t>
            </a:r>
          </a:p>
        </p:txBody>
      </p:sp>
    </p:spTree>
    <p:extLst>
      <p:ext uri="{BB962C8B-B14F-4D97-AF65-F5344CB8AC3E}">
        <p14:creationId xmlns:p14="http://schemas.microsoft.com/office/powerpoint/2010/main" val="386636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perden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7200" y="1625600"/>
            <a:ext cx="8229600" cy="4673600"/>
          </a:xfrm>
          <a:prstGeom prst="rect">
            <a:avLst/>
          </a:prstGeom>
        </p:spPr>
        <p:txBody>
          <a:bodyPr wrap="square" lIns="0" tIns="0" bIns="0" numCol="2" spcCol="1800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 sz="1200" b="0" i="0" u="none" baseline="0">
                <a:effectLst/>
                <a:latin typeface="TheSans UHH Bold"/>
                <a:cs typeface="TheSans UHH Bold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 smtClean="0"/>
              <a:t>ACHTUNG: Diese Folie ist ausschließlich für den Textversand gedacht, nicht für die Präsentation am </a:t>
            </a:r>
            <a:r>
              <a:rPr lang="de-DE" dirty="0" err="1" smtClean="0"/>
              <a:t>Beamer</a:t>
            </a:r>
            <a:r>
              <a:rPr lang="de-DE" dirty="0" smtClean="0"/>
              <a:t>!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endParaRPr lang="de-DE" dirty="0" smtClean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B515B"/>
              </a:buClr>
              <a:buSzTx/>
              <a:buFont typeface="Wingdings" charset="2"/>
              <a:buNone/>
              <a:tabLst/>
              <a:defRPr/>
            </a:pPr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Sehr bekannt ist dieser: The quick </a:t>
            </a:r>
            <a:r>
              <a:rPr lang="de-DE" dirty="0" err="1" smtClean="0"/>
              <a:t>brown</a:t>
            </a:r>
            <a:r>
              <a:rPr lang="de-DE" dirty="0" smtClean="0"/>
              <a:t> </a:t>
            </a:r>
            <a:r>
              <a:rPr lang="de-DE" dirty="0" err="1" smtClean="0"/>
              <a:t>fox</a:t>
            </a:r>
            <a:r>
              <a:rPr lang="de-DE" dirty="0" smtClean="0"/>
              <a:t> </a:t>
            </a:r>
            <a:r>
              <a:rPr lang="de-DE" dirty="0" err="1" smtClean="0"/>
              <a:t>jumps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dog</a:t>
            </a:r>
            <a:r>
              <a:rPr lang="de-DE" dirty="0" smtClean="0"/>
              <a:t>. Oft werden in </a:t>
            </a:r>
            <a:r>
              <a:rPr lang="de-DE" dirty="0" err="1" smtClean="0"/>
              <a:t>Typoblindtexte</a:t>
            </a:r>
            <a:r>
              <a:rPr lang="de-DE" dirty="0" smtClean="0"/>
              <a:t> auch fremdsprachige Satzteile eingebaut (AVAIL®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Wefox</a:t>
            </a:r>
            <a:r>
              <a:rPr lang="de-DE" dirty="0" smtClean="0"/>
              <a:t>™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testing</a:t>
            </a:r>
            <a:r>
              <a:rPr lang="de-DE" dirty="0" smtClean="0"/>
              <a:t> </a:t>
            </a:r>
            <a:r>
              <a:rPr lang="de-DE" dirty="0" err="1" smtClean="0"/>
              <a:t>aussi</a:t>
            </a:r>
            <a:r>
              <a:rPr lang="de-DE" dirty="0" smtClean="0"/>
              <a:t> la </a:t>
            </a:r>
            <a:r>
              <a:rPr lang="de-DE" dirty="0" err="1" smtClean="0"/>
              <a:t>Kerning</a:t>
            </a:r>
            <a:r>
              <a:rPr lang="de-DE" dirty="0" smtClean="0"/>
              <a:t>), um die Wirkung in anderen Sprachen zu testen. In Lateinisch sieht zum Beispiel fast jede Schrift gut aus. </a:t>
            </a:r>
            <a:r>
              <a:rPr lang="de-DE" dirty="0" err="1" smtClean="0"/>
              <a:t>Quod</a:t>
            </a:r>
            <a:r>
              <a:rPr lang="de-DE" dirty="0" smtClean="0"/>
              <a:t> </a:t>
            </a:r>
            <a:r>
              <a:rPr lang="de-DE" dirty="0" err="1" smtClean="0"/>
              <a:t>erat</a:t>
            </a:r>
            <a:r>
              <a:rPr lang="de-DE" dirty="0" smtClean="0"/>
              <a:t> </a:t>
            </a:r>
            <a:r>
              <a:rPr lang="de-DE" dirty="0" err="1" smtClean="0"/>
              <a:t>demonstrandum</a:t>
            </a:r>
            <a:r>
              <a:rPr lang="de-DE" dirty="0" smtClean="0"/>
              <a:t>. Seit 1975 fehlen in den meisten Testtexten die Zahlen, weswegen nach </a:t>
            </a:r>
            <a:r>
              <a:rPr lang="de-DE" dirty="0" err="1" smtClean="0"/>
              <a:t>TypoGb</a:t>
            </a:r>
            <a:r>
              <a:rPr lang="de-DE" dirty="0" smtClean="0"/>
              <a:t>. 204 § ab dem Jahr 2034 Zahlen in 86 der Texte zur Pflicht werden. Nichteinhaltung wird mit bis zu 245 € oder 368 $ bestraft. Genauso wichtig in sind mittlerweile auch </a:t>
            </a:r>
            <a:r>
              <a:rPr lang="de-DE" dirty="0" err="1" smtClean="0"/>
              <a:t>Âçcèñtë</a:t>
            </a:r>
            <a:r>
              <a:rPr lang="de-DE" dirty="0" smtClean="0"/>
              <a:t>, die in neueren Schriften aber fast immer enthalten sind. Ein wichtiges aber schwierig zu integrierendes Feld sind </a:t>
            </a:r>
            <a:r>
              <a:rPr lang="de-DE" dirty="0" err="1" smtClean="0"/>
              <a:t>OpenType</a:t>
            </a:r>
            <a:r>
              <a:rPr lang="de-DE" dirty="0" smtClean="0"/>
              <a:t>-Funktionalitäten. Je nach Software und Voreinstellungen können eingebaute Kapitälchen, </a:t>
            </a:r>
            <a:r>
              <a:rPr lang="de-DE" dirty="0" err="1" smtClean="0"/>
              <a:t>Kerning</a:t>
            </a:r>
            <a:r>
              <a:rPr lang="de-DE" dirty="0" smtClean="0"/>
              <a:t> oder Ligaturen (sehr pfiffig) nicht richtig dargestellt </a:t>
            </a:r>
            <a:r>
              <a:rPr lang="de-DE" dirty="0" err="1" smtClean="0"/>
              <a:t>werden.Dies</a:t>
            </a:r>
            <a:r>
              <a:rPr lang="de-DE" dirty="0" smtClean="0"/>
              <a:t>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Manchmal Sätze, die alle Buchstaben des Alphabets enthalten - man nennt diese Sätze »</a:t>
            </a:r>
            <a:r>
              <a:rPr lang="de-DE" dirty="0" err="1" smtClean="0"/>
              <a:t>Pangrams</a:t>
            </a:r>
            <a:r>
              <a:rPr lang="de-DE" dirty="0" smtClean="0"/>
              <a:t>«. Sehr bekannt ist dieser: The quick </a:t>
            </a:r>
            <a:r>
              <a:rPr lang="de-DE" dirty="0" err="1" smtClean="0"/>
              <a:t>brown</a:t>
            </a:r>
            <a:r>
              <a:rPr lang="de-DE" dirty="0" smtClean="0"/>
              <a:t> </a:t>
            </a:r>
            <a:r>
              <a:rPr lang="de-DE" dirty="0" err="1" smtClean="0"/>
              <a:t>fox</a:t>
            </a:r>
            <a:r>
              <a:rPr lang="de-DE" dirty="0" smtClean="0"/>
              <a:t> </a:t>
            </a:r>
            <a:r>
              <a:rPr lang="de-DE" dirty="0" err="1" smtClean="0"/>
              <a:t>jumps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old</a:t>
            </a:r>
            <a:r>
              <a:rPr lang="de-DE" dirty="0" smtClean="0"/>
              <a:t> </a:t>
            </a:r>
            <a:r>
              <a:rPr lang="de-DE" dirty="0" err="1" smtClean="0"/>
              <a:t>dog</a:t>
            </a:r>
            <a:r>
              <a:rPr lang="de-DE" dirty="0" smtClean="0"/>
              <a:t>. Oft werden in </a:t>
            </a:r>
            <a:r>
              <a:rPr lang="de-DE" dirty="0" err="1" smtClean="0"/>
              <a:t>Typoblindtexte</a:t>
            </a:r>
            <a:r>
              <a:rPr lang="de-DE" dirty="0" smtClean="0"/>
              <a:t> auch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457200" y="315334"/>
            <a:ext cx="5956300" cy="903865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2200"/>
              </a:lnSpc>
              <a:spcBef>
                <a:spcPts val="0"/>
              </a:spcBef>
              <a:buNone/>
              <a:defRPr sz="18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Manchmal Sätze, die alle Buchstaben des Alphabets enthalten man nennt diese Sätze </a:t>
            </a:r>
            <a:r>
              <a:rPr lang="de-DE" dirty="0" err="1" smtClean="0"/>
              <a:t>Pangrams</a:t>
            </a:r>
            <a:r>
              <a:rPr lang="de-DE" dirty="0" smtClean="0"/>
              <a:t>. Sehr bekannt ist dieser</a:t>
            </a:r>
          </a:p>
        </p:txBody>
      </p:sp>
      <p:sp>
        <p:nvSpPr>
          <p:cNvPr id="11" name="Datumsplatzhalter 2"/>
          <p:cNvSpPr>
            <a:spLocks noGrp="1"/>
          </p:cNvSpPr>
          <p:nvPr>
            <p:ph type="dt" sz="half" idx="10"/>
          </p:nvPr>
        </p:nvSpPr>
        <p:spPr>
          <a:xfrm>
            <a:off x="457200" y="6442393"/>
            <a:ext cx="907185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446388" y="6442393"/>
            <a:ext cx="4522788" cy="365125"/>
          </a:xfrm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437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24732" y="1714500"/>
            <a:ext cx="3913094" cy="4635500"/>
          </a:xfrm>
          <a:prstGeom prst="rect">
            <a:avLst/>
          </a:prstGeom>
        </p:spPr>
        <p:txBody>
          <a:bodyPr lIns="0" tIns="0" r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787195" y="1714500"/>
            <a:ext cx="3907543" cy="4635500"/>
          </a:xfrm>
          <a:prstGeom prst="rect">
            <a:avLst/>
          </a:prstGeom>
        </p:spPr>
        <p:txBody>
          <a:bodyPr lIns="0" tIns="0" bIns="0"/>
          <a:lstStyle>
            <a:lvl1pPr marL="252000" indent="-252000">
              <a:lnSpc>
                <a:spcPts val="305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1pPr>
            <a:lvl2pPr marL="504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2pPr>
            <a:lvl3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75858C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3pPr>
            <a:lvl4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4pPr>
            <a:lvl5pPr marL="756000" indent="-25200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009CD1"/>
              </a:buClr>
              <a:buFont typeface="Wingdings" charset="2"/>
              <a:buChar char="§"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24732" y="339700"/>
            <a:ext cx="5976068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5592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text-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38244" y="1816100"/>
            <a:ext cx="3913094" cy="45339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45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000" baseline="0">
                <a:latin typeface="TheSans UHH Regular"/>
                <a:cs typeface="TheSans UHH Regular"/>
              </a:defRPr>
            </a:lvl1pPr>
            <a:lvl2pPr marL="252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2pPr>
            <a:lvl3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3pPr>
            <a:lvl4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4pPr>
            <a:lvl5pPr marL="504000" indent="0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rgbClr val="E2001A"/>
              </a:buClr>
              <a:buFont typeface="Arial"/>
              <a:buNone/>
              <a:defRPr sz="24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Manchmal benutzt man Worte wie </a:t>
            </a:r>
            <a:r>
              <a:rPr lang="de-DE" dirty="0" err="1" smtClean="0"/>
              <a:t>Hamburgefonts</a:t>
            </a:r>
            <a:r>
              <a:rPr lang="de-DE" dirty="0" smtClean="0"/>
              <a:t>, </a:t>
            </a:r>
            <a:r>
              <a:rPr lang="de-DE" dirty="0" err="1" smtClean="0"/>
              <a:t>Rafgenduks</a:t>
            </a:r>
            <a:r>
              <a:rPr lang="de-DE" dirty="0" smtClean="0"/>
              <a:t> oder </a:t>
            </a:r>
            <a:r>
              <a:rPr lang="de-DE" dirty="0" err="1" smtClean="0"/>
              <a:t>Handgloves</a:t>
            </a:r>
            <a:r>
              <a:rPr lang="de-DE" dirty="0" smtClean="0"/>
              <a:t>, um Schriften zu testen. Dies ist ein </a:t>
            </a:r>
            <a:r>
              <a:rPr lang="de-DE" dirty="0" err="1" smtClean="0"/>
              <a:t>Typoblindtext</a:t>
            </a:r>
            <a:r>
              <a:rPr lang="de-DE" dirty="0" smtClean="0"/>
              <a:t>. An ihm kann man sehen, ob alle Buchstaben da sind und wie sie aussehen. 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38244" y="339700"/>
            <a:ext cx="6000656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651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1483199"/>
            <a:ext cx="9144000" cy="4926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heSans UHH Bold Cap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0" y="1482247"/>
            <a:ext cx="9144000" cy="4927274"/>
          </a:xfrm>
          <a:prstGeom prst="rect">
            <a:avLst/>
          </a:prstGeom>
          <a:noFill/>
          <a:ln>
            <a:noFill/>
          </a:ln>
        </p:spPr>
        <p:txBody>
          <a:bodyPr lIns="0" tIns="0" bIns="0" anchor="ctr" anchorCtr="0"/>
          <a:lstStyle>
            <a:lvl1pPr marL="0" indent="0" algn="ctr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 baseline="0">
                <a:latin typeface="TheSans UHH Regular"/>
                <a:cs typeface="TheSans UHH Regular"/>
              </a:defRPr>
            </a:lvl1pPr>
            <a:lvl2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400">
                <a:latin typeface="TheSans UHH Regular"/>
                <a:cs typeface="TheSans UHH Regular"/>
              </a:defRPr>
            </a:lvl2pPr>
            <a:lvl3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3pPr>
            <a:lvl4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4pPr>
            <a:lvl5pPr marL="0" indent="0">
              <a:spcBef>
                <a:spcPts val="0"/>
              </a:spcBef>
              <a:spcAft>
                <a:spcPts val="1100"/>
              </a:spcAft>
              <a:buClr>
                <a:srgbClr val="3B515B"/>
              </a:buClr>
              <a:buFont typeface="Wingdings" charset="2"/>
              <a:buNone/>
              <a:defRPr sz="2000">
                <a:latin typeface="TheSans UHH Regular"/>
                <a:cs typeface="TheSans UHH Regular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Grafiken, Tabellen etc.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t>‹#›</a:t>
            </a:fld>
            <a:endParaRPr lang="de-DE"/>
          </a:p>
        </p:txBody>
      </p:sp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38244" y="339700"/>
            <a:ext cx="6000656" cy="778297"/>
          </a:xfrm>
          <a:prstGeom prst="rect">
            <a:avLst/>
          </a:prstGeom>
        </p:spPr>
        <p:txBody>
          <a:bodyPr lIns="0" tIns="0" anchor="t" anchorCtr="0"/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0" i="0" baseline="0">
                <a:latin typeface="TheSans UHH Bold Caps"/>
                <a:cs typeface="TheSans UHH Bold Cap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988172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9433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2251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 flipV="1">
            <a:off x="0" y="6423314"/>
            <a:ext cx="9144000" cy="434686"/>
          </a:xfrm>
          <a:prstGeom prst="rect">
            <a:avLst/>
          </a:prstGeom>
          <a:solidFill>
            <a:srgbClr val="3B515B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TheSans UHH Bold Caps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TheSans UHH Regular"/>
                <a:cs typeface="TheSans UHH Regular"/>
              </a:defRPr>
            </a:lvl1pPr>
          </a:lstStyle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43F0430C-3290-2846-9C5E-237D45BC81A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410352" y="0"/>
            <a:ext cx="2733648" cy="1479940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0" y="1479941"/>
            <a:ext cx="9144000" cy="2791"/>
          </a:xfrm>
          <a:prstGeom prst="line">
            <a:avLst/>
          </a:prstGeom>
          <a:ln w="25400">
            <a:solidFill>
              <a:srgbClr val="009CD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LT_logo_newsitem_150x150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4135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1" r:id="rId2"/>
    <p:sldLayoutId id="2147483664" r:id="rId3"/>
    <p:sldLayoutId id="2147483667" r:id="rId4"/>
    <p:sldLayoutId id="2147483663" r:id="rId5"/>
    <p:sldLayoutId id="2147483669" r:id="rId6"/>
    <p:sldLayoutId id="2147483662" r:id="rId7"/>
    <p:sldLayoutId id="2147483674" r:id="rId8"/>
    <p:sldLayoutId id="2147483677" r:id="rId9"/>
    <p:sldLayoutId id="2147483678" r:id="rId10"/>
    <p:sldLayoutId id="214748367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TheSans UHH Bold Caps"/>
          <a:ea typeface="+mj-ea"/>
          <a:cs typeface="TheSans UHH Bold Cap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19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20.emf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2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1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2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methods for NLP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graphs, networks, </a:t>
            </a:r>
            <a:r>
              <a:rPr lang="en-US" dirty="0"/>
              <a:t>P</a:t>
            </a:r>
            <a:r>
              <a:rPr lang="en-US" dirty="0" smtClean="0"/>
              <a:t>ageRank, graph clustering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600200"/>
            <a:ext cx="77724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Brin</a:t>
            </a:r>
            <a:r>
              <a:rPr lang="en-US" sz="1400" dirty="0"/>
              <a:t>, S. and Page, L. (1998). The anatomy of a large-scale </a:t>
            </a:r>
            <a:r>
              <a:rPr lang="en-US" sz="1400" dirty="0" err="1"/>
              <a:t>hypertextual</a:t>
            </a:r>
            <a:r>
              <a:rPr lang="en-US" sz="1400" dirty="0"/>
              <a:t> web search </a:t>
            </a:r>
            <a:r>
              <a:rPr lang="en-US" sz="1400" dirty="0" smtClean="0"/>
              <a:t>engine</a:t>
            </a:r>
            <a:r>
              <a:rPr lang="en-US" sz="1400" dirty="0"/>
              <a:t>. Computer Networks and ISDN Systems, 30(1-7), 107–117.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Erkan</a:t>
            </a:r>
            <a:r>
              <a:rPr lang="en-US" sz="1400" dirty="0"/>
              <a:t>, G. and </a:t>
            </a:r>
            <a:r>
              <a:rPr lang="en-US" sz="1400" dirty="0" err="1"/>
              <a:t>Radev</a:t>
            </a:r>
            <a:r>
              <a:rPr lang="en-US" sz="1400" dirty="0"/>
              <a:t>, D. R. (2004). </a:t>
            </a:r>
            <a:r>
              <a:rPr lang="en-US" sz="1400" dirty="0" err="1"/>
              <a:t>Lexrank</a:t>
            </a:r>
            <a:r>
              <a:rPr lang="en-US" sz="1400" dirty="0"/>
              <a:t>: Graph-based lexical centrality as </a:t>
            </a:r>
            <a:r>
              <a:rPr lang="en-US" sz="1400" dirty="0" smtClean="0"/>
              <a:t>salience </a:t>
            </a:r>
            <a:r>
              <a:rPr lang="en-US" sz="1400" dirty="0"/>
              <a:t>in text summarization. Journal of Artiﬁcial Intelligence Research (JAIR), </a:t>
            </a:r>
            <a:r>
              <a:rPr lang="en-US" sz="1400" dirty="0" smtClean="0"/>
              <a:t>22</a:t>
            </a:r>
            <a:r>
              <a:rPr lang="en-US" sz="1400" dirty="0"/>
              <a:t>, 457–479.</a:t>
            </a:r>
          </a:p>
          <a:p>
            <a:pPr marL="285750" indent="-285750">
              <a:buFont typeface="Arial"/>
              <a:buChar char="•"/>
            </a:pPr>
            <a:r>
              <a:rPr lang="en-US" sz="1400" dirty="0" err="1"/>
              <a:t>Mihalcea</a:t>
            </a:r>
            <a:r>
              <a:rPr lang="en-US" sz="1400" dirty="0"/>
              <a:t>, R. and </a:t>
            </a:r>
            <a:r>
              <a:rPr lang="en-US" sz="1400" dirty="0" err="1"/>
              <a:t>Tarau</a:t>
            </a:r>
            <a:r>
              <a:rPr lang="en-US" sz="1400" dirty="0"/>
              <a:t>, P. (2004). </a:t>
            </a:r>
            <a:r>
              <a:rPr lang="en-US" sz="1400" dirty="0" err="1"/>
              <a:t>Textrank</a:t>
            </a:r>
            <a:r>
              <a:rPr lang="en-US" sz="1400" dirty="0"/>
              <a:t>: Bringing order into texts. In Proceedings </a:t>
            </a:r>
            <a:r>
              <a:rPr lang="en-US" sz="1400" dirty="0" smtClean="0"/>
              <a:t>of </a:t>
            </a:r>
            <a:r>
              <a:rPr lang="en-US" sz="1400" dirty="0"/>
              <a:t>the conference on Empirical Methods in Natural Language Processing (EMNLP-04), </a:t>
            </a:r>
            <a:r>
              <a:rPr lang="en-US" sz="1400" dirty="0" smtClean="0"/>
              <a:t>pages </a:t>
            </a:r>
            <a:r>
              <a:rPr lang="en-US" sz="1400" dirty="0"/>
              <a:t>404–411, Barcelona, Spain. </a:t>
            </a:r>
            <a:endParaRPr lang="en-US" sz="1400" dirty="0" smtClean="0"/>
          </a:p>
          <a:p>
            <a:pPr marL="285750" indent="-285750">
              <a:buFont typeface="Arial"/>
              <a:buChar char="•"/>
            </a:pPr>
            <a:r>
              <a:rPr lang="en-US" sz="1400" dirty="0" err="1" smtClean="0"/>
              <a:t>Mihalcea</a:t>
            </a:r>
            <a:r>
              <a:rPr lang="en-US" sz="1400" dirty="0" smtClean="0"/>
              <a:t>, R. and </a:t>
            </a:r>
            <a:r>
              <a:rPr lang="en-US" sz="1400" dirty="0" err="1" smtClean="0"/>
              <a:t>Radev</a:t>
            </a:r>
            <a:r>
              <a:rPr lang="en-US" sz="1400" dirty="0" smtClean="0"/>
              <a:t>, D. (2011). Graph-based Natural Language Processing and Information Retrieval. Cambridge University Press</a:t>
            </a:r>
            <a:endParaRPr lang="en-US" sz="1400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5124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0825" y="240977"/>
            <a:ext cx="6877050" cy="838200"/>
          </a:xfrm>
        </p:spPr>
        <p:txBody>
          <a:bodyPr/>
          <a:lstStyle/>
          <a:p>
            <a:pPr algn="l"/>
            <a:r>
              <a:rPr lang="en-US" sz="3600" dirty="0" err="1" smtClean="0"/>
              <a:t>LexRank</a:t>
            </a:r>
            <a:r>
              <a:rPr lang="en-US" sz="3600" dirty="0" smtClean="0"/>
              <a:t>: Application to Multi-Document Summarization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Multi-document summarization:</a:t>
            </a:r>
          </a:p>
          <a:p>
            <a:pPr marL="523875" lvl="1" indent="-342900">
              <a:buFont typeface="+mj-lt"/>
              <a:buAutoNum type="arabicPeriod"/>
            </a:pPr>
            <a:r>
              <a:rPr lang="en-US" sz="2000" dirty="0" smtClean="0"/>
              <a:t>identify important topics of the documents to be summarized</a:t>
            </a:r>
          </a:p>
          <a:p>
            <a:pPr marL="523875" lvl="1" indent="-342900">
              <a:buFont typeface="+mj-lt"/>
              <a:buAutoNum type="arabicPeriod"/>
            </a:pPr>
            <a:r>
              <a:rPr lang="en-US" sz="2000" dirty="0" smtClean="0"/>
              <a:t>identify sentences belonging to a certain topic</a:t>
            </a:r>
          </a:p>
          <a:p>
            <a:pPr marL="523875" lvl="1" indent="-342900">
              <a:buFont typeface="+mj-lt"/>
              <a:buAutoNum type="arabicPeriod"/>
            </a:pPr>
            <a:r>
              <a:rPr lang="en-US" sz="2000" dirty="0" smtClean="0"/>
              <a:t>from sentences belonging to the same topic, select the ones that best describe the topic</a:t>
            </a:r>
          </a:p>
          <a:p>
            <a:pPr marL="523875" lvl="1" indent="-342900">
              <a:buFont typeface="+mj-lt"/>
              <a:buAutoNum type="arabicPeriod"/>
            </a:pPr>
            <a:r>
              <a:rPr lang="en-US" sz="2000" dirty="0" smtClean="0"/>
              <a:t>concatenate sentences from different topics and make sure they fit together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Sub-problem 3.: </a:t>
            </a:r>
          </a:p>
          <a:p>
            <a:pPr lvl="1"/>
            <a:r>
              <a:rPr lang="en-US" sz="2000" dirty="0" smtClean="0"/>
              <a:t>input: Sentences that talk about more or less the same thing</a:t>
            </a:r>
          </a:p>
          <a:p>
            <a:pPr lvl="1"/>
            <a:r>
              <a:rPr lang="en-US" sz="2000" dirty="0" smtClean="0"/>
              <a:t>output: scores for those sentences that reflect how well a single sentence represents that topic</a:t>
            </a:r>
            <a:endParaRPr lang="en-US" sz="2400" dirty="0" smtClean="0"/>
          </a:p>
          <a:p>
            <a:r>
              <a:rPr lang="en-US" sz="2400" dirty="0" smtClean="0"/>
              <a:t>Idea: use measures on sentence similarity graph</a:t>
            </a:r>
            <a:endParaRPr lang="en-US" sz="24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4200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40268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From Sentences to TF*IDF vectors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010400" y="4495800"/>
            <a:ext cx="1881188" cy="188595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This is the same as the vector space model for Information Retrieval</a:t>
            </a:r>
            <a:endParaRPr lang="en-US" sz="20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28600" y="2057400"/>
          <a:ext cx="17526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526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dirty="0" smtClean="0"/>
                        <a:t>Sentence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Folded Corner 5"/>
          <p:cNvSpPr/>
          <p:nvPr/>
        </p:nvSpPr>
        <p:spPr>
          <a:xfrm>
            <a:off x="304800" y="2667000"/>
            <a:ext cx="1524000" cy="973221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This is a sentence that talks about some topic. 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7" name="Folded Corner 6"/>
          <p:cNvSpPr/>
          <p:nvPr/>
        </p:nvSpPr>
        <p:spPr>
          <a:xfrm>
            <a:off x="304800" y="3847432"/>
            <a:ext cx="1524000" cy="973221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000000"/>
                </a:solidFill>
              </a:rPr>
              <a:t>And here is another sentence that talks </a:t>
            </a:r>
            <a:r>
              <a:rPr lang="en-US" sz="1000" dirty="0" err="1" smtClean="0">
                <a:solidFill>
                  <a:srgbClr val="000000"/>
                </a:solidFill>
              </a:rPr>
              <a:t>abot</a:t>
            </a:r>
            <a:r>
              <a:rPr lang="en-US" sz="1000" dirty="0" smtClean="0">
                <a:solidFill>
                  <a:srgbClr val="000000"/>
                </a:solidFill>
              </a:rPr>
              <a:t> something slightly different.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8" name="Folded Corner 7"/>
          <p:cNvSpPr/>
          <p:nvPr/>
        </p:nvSpPr>
        <p:spPr>
          <a:xfrm>
            <a:off x="304800" y="4953000"/>
            <a:ext cx="1524000" cy="973221"/>
          </a:xfrm>
          <a:prstGeom prst="foldedCorne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rgbClr val="000000"/>
                </a:solidFill>
              </a:rPr>
              <a:t>And here is yet another one of these notorious sentences</a:t>
            </a:r>
            <a:endParaRPr lang="en-US" sz="900" dirty="0">
              <a:solidFill>
                <a:srgbClr val="0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057400" y="2057400"/>
          <a:ext cx="3810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w1</a:t>
                      </a:r>
                      <a:endParaRPr lang="en-US" sz="12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438400" y="2057400"/>
          <a:ext cx="3810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w2</a:t>
                      </a:r>
                      <a:endParaRPr lang="en-US" sz="12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2819400" y="2057400"/>
          <a:ext cx="3810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w3</a:t>
                      </a:r>
                      <a:endParaRPr lang="en-US" sz="12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3733800" y="2057400"/>
          <a:ext cx="3810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wn</a:t>
                      </a:r>
                      <a:endParaRPr lang="en-US" sz="12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76600" y="4343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4" name="Predefined Process 13"/>
          <p:cNvSpPr/>
          <p:nvPr/>
        </p:nvSpPr>
        <p:spPr>
          <a:xfrm>
            <a:off x="2057400" y="1447800"/>
            <a:ext cx="2057400" cy="53340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 smtClean="0">
                <a:latin typeface="Arial"/>
                <a:cs typeface="Arial"/>
              </a:rPr>
              <a:t>TF: count w</a:t>
            </a:r>
            <a:r>
              <a:rPr lang="en-US" sz="1400" baseline="-25000" dirty="0" smtClean="0">
                <a:latin typeface="Arial"/>
                <a:cs typeface="Arial"/>
              </a:rPr>
              <a:t>1</a:t>
            </a:r>
            <a:r>
              <a:rPr lang="en-US" sz="1400" dirty="0" smtClean="0">
                <a:latin typeface="Arial"/>
                <a:cs typeface="Arial"/>
              </a:rPr>
              <a:t>..w</a:t>
            </a:r>
            <a:r>
              <a:rPr lang="en-US" sz="1400" baseline="-25000" dirty="0" smtClean="0">
                <a:latin typeface="Arial"/>
                <a:cs typeface="Arial"/>
              </a:rPr>
              <a:t>n</a:t>
            </a:r>
            <a:endParaRPr lang="en-US" sz="1400" baseline="-25000" dirty="0">
              <a:latin typeface="Arial"/>
              <a:cs typeface="Arial"/>
            </a:endParaRPr>
          </a:p>
        </p:txBody>
      </p:sp>
      <p:sp>
        <p:nvSpPr>
          <p:cNvPr id="15" name="Predefined Process 14"/>
          <p:cNvSpPr/>
          <p:nvPr/>
        </p:nvSpPr>
        <p:spPr>
          <a:xfrm>
            <a:off x="4572000" y="1447800"/>
            <a:ext cx="2057400" cy="533400"/>
          </a:xfrm>
          <a:prstGeom prst="flowChartPredefined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500" b="1" dirty="0" smtClean="0">
                <a:latin typeface="Arial"/>
                <a:cs typeface="Arial"/>
              </a:rPr>
              <a:t>TF*IDF</a:t>
            </a:r>
            <a:endParaRPr lang="en-US" sz="1500" b="1" baseline="-25000" dirty="0">
              <a:latin typeface="Arial"/>
              <a:cs typeface="Arial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228601" y="6096000"/>
          <a:ext cx="2994343" cy="3708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828799"/>
                <a:gridCol w="381000"/>
                <a:gridCol w="381000"/>
                <a:gridCol w="403544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200400" y="61076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/>
          </p:nvPr>
        </p:nvGraphicFramePr>
        <p:xfrm>
          <a:off x="3733800" y="6096000"/>
          <a:ext cx="360680" cy="37084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606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/>
          </p:nvPr>
        </p:nvGraphicFramePr>
        <p:xfrm>
          <a:off x="4572000" y="2057400"/>
          <a:ext cx="3810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w1</a:t>
                      </a:r>
                      <a:endParaRPr lang="en-US" sz="12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4953000" y="2057400"/>
          <a:ext cx="3810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w2</a:t>
                      </a:r>
                      <a:endParaRPr lang="en-US" sz="12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.62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5334000" y="2057400"/>
          <a:ext cx="3810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w3</a:t>
                      </a:r>
                      <a:endParaRPr lang="en-US" sz="12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.27</a:t>
                      </a:r>
                      <a:endParaRPr lang="en-US" sz="10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.24</a:t>
                      </a:r>
                      <a:endParaRPr lang="en-US" sz="11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248400" y="2057400"/>
          <a:ext cx="381000" cy="3962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81000"/>
              </a:tblGrid>
              <a:tr h="49530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wn</a:t>
                      </a:r>
                      <a:endParaRPr lang="en-US" sz="12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.21</a:t>
                      </a:r>
                      <a:endParaRPr lang="en-US" sz="1100" dirty="0"/>
                    </a:p>
                  </a:txBody>
                  <a:tcPr/>
                </a:tc>
              </a:tr>
              <a:tr h="115570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791200" y="43434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343400" y="3733800"/>
            <a:ext cx="2743200" cy="6096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62800" y="3581400"/>
            <a:ext cx="1596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feature vector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of the second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sentence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/>
          </p:nvPr>
        </p:nvGraphicFramePr>
        <p:xfrm>
          <a:off x="4241800" y="6019800"/>
          <a:ext cx="27686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Equation" r:id="rId3" imgW="2760840" imgH="456840" progId="Equation.3">
                  <p:embed/>
                </p:oleObj>
              </mc:Choice>
              <mc:Fallback>
                <p:oleObj name="Equation" r:id="rId3" imgW="276084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1800" y="6019800"/>
                        <a:ext cx="2768600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2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4261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/>
      <p:bldP spid="14" grpId="0" animBg="1"/>
      <p:bldP spid="15" grpId="0" animBg="1"/>
      <p:bldP spid="17" grpId="0"/>
      <p:bldP spid="23" grpId="0"/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73856" y="3157779"/>
            <a:ext cx="4090978" cy="35814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75" y="19050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From TF*IDF vectors to sentence similarity graph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Sentence similarity graph: </a:t>
            </a:r>
          </a:p>
          <a:p>
            <a:pPr lvl="1"/>
            <a:r>
              <a:rPr lang="en-US" sz="2000" dirty="0" smtClean="0"/>
              <a:t>nodes: sentences</a:t>
            </a:r>
          </a:p>
          <a:p>
            <a:pPr lvl="1"/>
            <a:r>
              <a:rPr lang="en-US" sz="2000" dirty="0" smtClean="0"/>
              <a:t>edges: cosine similarity between sentence feature vectors</a:t>
            </a:r>
          </a:p>
          <a:p>
            <a:r>
              <a:rPr lang="en-US" sz="2400" dirty="0" smtClean="0"/>
              <a:t>Can apply threshold on similarity or use similarity as edge weight</a:t>
            </a:r>
          </a:p>
          <a:p>
            <a:endParaRPr lang="en-US" sz="2400" dirty="0"/>
          </a:p>
          <a:p>
            <a:r>
              <a:rPr lang="en-US" sz="2400" dirty="0" smtClean="0"/>
              <a:t>Could use any other method</a:t>
            </a:r>
            <a:br>
              <a:rPr lang="en-US" sz="2400" dirty="0" smtClean="0"/>
            </a:br>
            <a:r>
              <a:rPr lang="en-US" sz="2400" dirty="0" smtClean="0"/>
              <a:t>that produces sensible</a:t>
            </a:r>
            <a:br>
              <a:rPr lang="en-US" sz="2400" dirty="0" smtClean="0"/>
            </a:br>
            <a:r>
              <a:rPr lang="en-US" sz="2400" dirty="0" smtClean="0"/>
              <a:t>sentence vectors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5817" y="1420813"/>
            <a:ext cx="5078183" cy="990600"/>
          </a:xfrm>
          <a:prstGeom prst="rect">
            <a:avLst/>
          </a:prstGeom>
        </p:spPr>
      </p:pic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523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4273" y="240977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Centroid, </a:t>
            </a:r>
            <a:r>
              <a:rPr lang="en-US" sz="3600" smtClean="0"/>
              <a:t>Degree </a:t>
            </a:r>
            <a:br>
              <a:rPr lang="en-US" sz="3600" smtClean="0"/>
            </a:br>
            <a:r>
              <a:rPr lang="en-US" sz="3600" smtClean="0"/>
              <a:t>and </a:t>
            </a:r>
            <a:r>
              <a:rPr lang="en-US" sz="3600" dirty="0" smtClean="0"/>
              <a:t>Centrality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Centroid</a:t>
            </a:r>
          </a:p>
          <a:p>
            <a:pPr lvl="1"/>
            <a:r>
              <a:rPr lang="en-US" sz="1800" dirty="0" smtClean="0"/>
              <a:t>idea: select average sentence. Compute average point of sentence vectors (centroid) </a:t>
            </a:r>
          </a:p>
          <a:p>
            <a:pPr lvl="1"/>
            <a:r>
              <a:rPr lang="en-US" sz="1800" dirty="0" smtClean="0"/>
              <a:t>select sentence that is most similar to the centroid for summarization</a:t>
            </a:r>
            <a:endParaRPr lang="en-US" sz="1800" dirty="0"/>
          </a:p>
          <a:p>
            <a:r>
              <a:rPr lang="en-US" sz="2000" dirty="0" smtClean="0"/>
              <a:t>Degree Centrality</a:t>
            </a:r>
          </a:p>
          <a:p>
            <a:pPr lvl="1"/>
            <a:r>
              <a:rPr lang="en-US" sz="1800" dirty="0" smtClean="0"/>
              <a:t>idea: sentences that cover most of the content have a high node degree (number of edges): since word overlap is responsible for edges, degree measures word overlap with the overall set of sentences</a:t>
            </a:r>
          </a:p>
          <a:p>
            <a:pPr lvl="1"/>
            <a:r>
              <a:rPr lang="en-US" sz="1800" dirty="0" smtClean="0"/>
              <a:t>for summarization, choose the sentence with the highest degree</a:t>
            </a:r>
            <a:endParaRPr lang="en-US" sz="1800" dirty="0"/>
          </a:p>
          <a:p>
            <a:r>
              <a:rPr lang="en-US" sz="2000" dirty="0" err="1" smtClean="0"/>
              <a:t>LexRank</a:t>
            </a:r>
            <a:r>
              <a:rPr lang="en-US" sz="2000" dirty="0" smtClean="0"/>
              <a:t> Centrality</a:t>
            </a:r>
          </a:p>
          <a:p>
            <a:pPr lvl="1"/>
            <a:r>
              <a:rPr lang="en-US" sz="1800" dirty="0" smtClean="0"/>
              <a:t>idea: it does not suffice to be similar to many sentences: similarity to important sentences counts more.</a:t>
            </a:r>
          </a:p>
          <a:p>
            <a:pPr lvl="1"/>
            <a:r>
              <a:rPr lang="en-US" sz="1800" dirty="0" smtClean="0"/>
              <a:t>normalize the adjacency sentence similarity </a:t>
            </a:r>
            <a:r>
              <a:rPr lang="en-US" sz="1800" dirty="0"/>
              <a:t>t</a:t>
            </a:r>
            <a:r>
              <a:rPr lang="en-US" sz="1800" dirty="0" smtClean="0"/>
              <a:t>o make it a stochastic matrix</a:t>
            </a:r>
          </a:p>
          <a:p>
            <a:pPr lvl="1"/>
            <a:r>
              <a:rPr lang="en-US" sz="1800" dirty="0" smtClean="0"/>
              <a:t>run PageRank to obtain scores that are used for ranking the sentences</a:t>
            </a:r>
          </a:p>
          <a:p>
            <a:pPr lvl="1"/>
            <a:r>
              <a:rPr lang="en-US" sz="1800" dirty="0" smtClean="0"/>
              <a:t>for summarization, choose sentence with highest score</a:t>
            </a:r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459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170807"/>
            <a:ext cx="7038814" cy="838200"/>
          </a:xfrm>
        </p:spPr>
        <p:txBody>
          <a:bodyPr/>
          <a:lstStyle/>
          <a:p>
            <a:pPr algn="l"/>
            <a:r>
              <a:rPr lang="en-US" sz="3600" dirty="0" smtClean="0"/>
              <a:t>Evaluation of graph-based multi-document summarization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4038600"/>
            <a:ext cx="8991600" cy="1809750"/>
          </a:xfrm>
        </p:spPr>
        <p:txBody>
          <a:bodyPr/>
          <a:lstStyle/>
          <a:p>
            <a:r>
              <a:rPr lang="en-US" sz="1800" dirty="0" smtClean="0"/>
              <a:t>Scores: ROUGE metric: similar to BLEU, between manual summaries and system summaries</a:t>
            </a:r>
          </a:p>
          <a:p>
            <a:r>
              <a:rPr lang="en-US" sz="1800" dirty="0" smtClean="0"/>
              <a:t>random baseline: select any sentence from set by chance</a:t>
            </a:r>
          </a:p>
          <a:p>
            <a:r>
              <a:rPr lang="en-US" sz="1800" dirty="0" smtClean="0"/>
              <a:t>lead-based: select based on position of sentence within document</a:t>
            </a:r>
          </a:p>
          <a:p>
            <a:pPr>
              <a:buFont typeface="Wingdings" charset="0"/>
              <a:buChar char="è"/>
            </a:pPr>
            <a:r>
              <a:rPr lang="en-US" sz="1800" dirty="0" err="1" smtClean="0">
                <a:sym typeface="Wingdings"/>
              </a:rPr>
              <a:t>LexRank</a:t>
            </a:r>
            <a:r>
              <a:rPr lang="en-US" sz="1800" dirty="0" smtClean="0">
                <a:sym typeface="Wingdings"/>
              </a:rPr>
              <a:t> is a simple method for getting high scores. It uses the whole structure of the graph, as opposed to Centroid or Degree.</a:t>
            </a:r>
            <a:endParaRPr lang="en-US" sz="1800" dirty="0">
              <a:sym typeface="Wingdings"/>
            </a:endParaRPr>
          </a:p>
          <a:p>
            <a:pPr marL="0" indent="0">
              <a:buNone/>
            </a:pPr>
            <a:r>
              <a:rPr lang="en-US" sz="1800" dirty="0" smtClean="0">
                <a:sym typeface="Wingdings"/>
              </a:rPr>
              <a:t>This technique also works well for single-document summarization. 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1447800"/>
            <a:ext cx="5791200" cy="2551413"/>
          </a:xfrm>
          <a:prstGeom prst="rect">
            <a:avLst/>
          </a:prstGeom>
        </p:spPr>
      </p:pic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195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Co-occurrence Graphs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447800"/>
            <a:ext cx="8640763" cy="4789487"/>
          </a:xfrm>
        </p:spPr>
        <p:txBody>
          <a:bodyPr/>
          <a:lstStyle/>
          <a:p>
            <a:r>
              <a:rPr lang="en-US" sz="2000" dirty="0"/>
              <a:t>If two words X and Y occur together in some contextual unit of information (as neighbors, in a word window of 5, in a clause, in a sentence, in a paragraph), they are said to co-occur. </a:t>
            </a:r>
          </a:p>
          <a:p>
            <a:r>
              <a:rPr lang="en-US" sz="2000" dirty="0"/>
              <a:t>When regarding words as vertices and edge weights as the number of times </a:t>
            </a:r>
            <a:r>
              <a:rPr lang="en-US" sz="2000" dirty="0" smtClean="0"/>
              <a:t>two </a:t>
            </a:r>
            <a:r>
              <a:rPr lang="en-US" sz="2000" dirty="0"/>
              <a:t>words co-occur, the word co-occurrence graph of a corpus is given </a:t>
            </a:r>
            <a:r>
              <a:rPr lang="en-US" sz="2000" dirty="0" smtClean="0"/>
              <a:t>by </a:t>
            </a:r>
            <a:r>
              <a:rPr lang="en-US" sz="2000" dirty="0"/>
              <a:t>the entirety of all word co-</a:t>
            </a:r>
            <a:r>
              <a:rPr lang="en-US" sz="2000" dirty="0" smtClean="0"/>
              <a:t>occurrences</a:t>
            </a:r>
          </a:p>
          <a:p>
            <a:r>
              <a:rPr lang="en-US" sz="2000" dirty="0"/>
              <a:t>To ﬁnd out whether the co-occurrence of two speciﬁc words A and </a:t>
            </a:r>
            <a:r>
              <a:rPr lang="en-US" sz="2000" dirty="0" smtClean="0"/>
              <a:t>B </a:t>
            </a:r>
            <a:r>
              <a:rPr lang="en-US" sz="2000" dirty="0"/>
              <a:t>is merely due to chance or exhibits a statistical dependency, </a:t>
            </a:r>
            <a:r>
              <a:rPr lang="en-US" sz="2000" dirty="0" smtClean="0"/>
              <a:t>measures </a:t>
            </a:r>
            <a:r>
              <a:rPr lang="en-US" sz="2000" dirty="0"/>
              <a:t>are used that compute, to what extent the co-occurrence of A </a:t>
            </a:r>
            <a:r>
              <a:rPr lang="en-US" sz="2000" dirty="0" smtClean="0"/>
              <a:t>and </a:t>
            </a:r>
            <a:r>
              <a:rPr lang="en-US" sz="2000" dirty="0"/>
              <a:t>B is statistically signiﬁcant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Significance formulas involve</a:t>
            </a:r>
          </a:p>
          <a:p>
            <a:pPr lvl="1"/>
            <a:r>
              <a:rPr lang="en-US" sz="1800" dirty="0"/>
              <a:t>n</a:t>
            </a:r>
            <a:r>
              <a:rPr lang="en-US" sz="1800" dirty="0" smtClean="0"/>
              <a:t>: number of ‘experiments’</a:t>
            </a:r>
          </a:p>
          <a:p>
            <a:pPr lvl="1"/>
            <a:r>
              <a:rPr lang="en-US" sz="1800" dirty="0" err="1" smtClean="0"/>
              <a:t>n</a:t>
            </a:r>
            <a:r>
              <a:rPr lang="en-US" sz="1800" baseline="-25000" dirty="0" err="1" smtClean="0"/>
              <a:t>A</a:t>
            </a:r>
            <a:r>
              <a:rPr lang="en-US" sz="1800" dirty="0" smtClean="0"/>
              <a:t>: number of experiments where A takes part</a:t>
            </a:r>
          </a:p>
          <a:p>
            <a:pPr lvl="1"/>
            <a:r>
              <a:rPr lang="en-US" sz="1800" dirty="0" err="1" smtClean="0"/>
              <a:t>n</a:t>
            </a:r>
            <a:r>
              <a:rPr lang="en-US" sz="1800" baseline="-25000" dirty="0" err="1" smtClean="0"/>
              <a:t>B</a:t>
            </a:r>
            <a:r>
              <a:rPr lang="en-US" sz="1800" dirty="0" smtClean="0"/>
              <a:t>: number of experiments where B takes part</a:t>
            </a:r>
          </a:p>
          <a:p>
            <a:pPr lvl="1"/>
            <a:r>
              <a:rPr lang="en-US" sz="1800" dirty="0" err="1" smtClean="0"/>
              <a:t>n</a:t>
            </a:r>
            <a:r>
              <a:rPr lang="en-US" sz="1800" baseline="-25000" dirty="0" err="1" smtClean="0"/>
              <a:t>AB</a:t>
            </a:r>
            <a:r>
              <a:rPr lang="en-US" sz="1800" dirty="0" smtClean="0"/>
              <a:t>: number of experiments where A and B co-occur</a:t>
            </a:r>
            <a:endParaRPr lang="en-US" sz="18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112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81200" y="1447800"/>
            <a:ext cx="3924291" cy="4495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73611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Examples of </a:t>
            </a:r>
            <a:br>
              <a:rPr lang="en-US" sz="3600" dirty="0" smtClean="0"/>
            </a:br>
            <a:r>
              <a:rPr lang="en-US" sz="3600" dirty="0" smtClean="0"/>
              <a:t>Co-occurrence Graphs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1752600"/>
            <a:ext cx="3352800" cy="4191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0" y="1214022"/>
            <a:ext cx="2895600" cy="5262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Exit Music (for a film) - Radiohead</a:t>
            </a:r>
          </a:p>
          <a:p>
            <a:r>
              <a:rPr lang="en-US" sz="1200" dirty="0"/>
              <a:t>Wake from your sleep </a:t>
            </a:r>
          </a:p>
          <a:p>
            <a:r>
              <a:rPr lang="en-US" sz="1200" dirty="0"/>
              <a:t>The drying of your tears </a:t>
            </a:r>
          </a:p>
          <a:p>
            <a:r>
              <a:rPr lang="en-US" sz="1200" dirty="0"/>
              <a:t>Today we escape </a:t>
            </a:r>
          </a:p>
          <a:p>
            <a:r>
              <a:rPr lang="en-US" sz="1200" dirty="0"/>
              <a:t>We escape. </a:t>
            </a:r>
          </a:p>
          <a:p>
            <a:r>
              <a:rPr lang="en-US" sz="1200" dirty="0"/>
              <a:t>Pack and get dressed </a:t>
            </a:r>
          </a:p>
          <a:p>
            <a:r>
              <a:rPr lang="en-US" sz="1200" dirty="0"/>
              <a:t>Before your father hears us </a:t>
            </a:r>
          </a:p>
          <a:p>
            <a:r>
              <a:rPr lang="en-US" sz="1200" dirty="0"/>
              <a:t>Before all hell breaks loose. </a:t>
            </a:r>
          </a:p>
          <a:p>
            <a:r>
              <a:rPr lang="en-US" sz="1200" dirty="0"/>
              <a:t>Breathe keep breathing </a:t>
            </a:r>
          </a:p>
          <a:p>
            <a:r>
              <a:rPr lang="en-US" sz="1200" dirty="0"/>
              <a:t>Don’t lose your nerve. </a:t>
            </a:r>
          </a:p>
          <a:p>
            <a:r>
              <a:rPr lang="en-US" sz="1200" dirty="0"/>
              <a:t>Breathe keep breathing </a:t>
            </a:r>
          </a:p>
          <a:p>
            <a:r>
              <a:rPr lang="en-US" sz="1200" dirty="0"/>
              <a:t>I can’t do this alone. </a:t>
            </a:r>
          </a:p>
          <a:p>
            <a:r>
              <a:rPr lang="en-US" sz="1200" dirty="0"/>
              <a:t>Sing us a song </a:t>
            </a:r>
          </a:p>
          <a:p>
            <a:r>
              <a:rPr lang="en-US" sz="1200" dirty="0"/>
              <a:t>A song to keep us warm </a:t>
            </a:r>
          </a:p>
          <a:p>
            <a:r>
              <a:rPr lang="en-US" sz="1200" dirty="0"/>
              <a:t>There is such a chill </a:t>
            </a:r>
          </a:p>
          <a:p>
            <a:r>
              <a:rPr lang="en-US" sz="1200" dirty="0"/>
              <a:t>Such a chill. </a:t>
            </a:r>
          </a:p>
          <a:p>
            <a:r>
              <a:rPr lang="en-US" sz="1200" dirty="0"/>
              <a:t>You can laugh </a:t>
            </a:r>
          </a:p>
          <a:p>
            <a:r>
              <a:rPr lang="en-US" sz="1200" dirty="0"/>
              <a:t>A spineless laugh </a:t>
            </a:r>
          </a:p>
          <a:p>
            <a:r>
              <a:rPr lang="en-US" sz="1200" dirty="0"/>
              <a:t>We hope that your rules </a:t>
            </a:r>
          </a:p>
          <a:p>
            <a:r>
              <a:rPr lang="en-US" sz="1200" dirty="0"/>
              <a:t>and wisdom choke you </a:t>
            </a:r>
          </a:p>
          <a:p>
            <a:r>
              <a:rPr lang="en-US" sz="1200" dirty="0"/>
              <a:t>Now we are one </a:t>
            </a:r>
          </a:p>
          <a:p>
            <a:r>
              <a:rPr lang="en-US" sz="1200" dirty="0"/>
              <a:t>In everlasting peace </a:t>
            </a:r>
          </a:p>
          <a:p>
            <a:r>
              <a:rPr lang="en-US" sz="1200" dirty="0"/>
              <a:t>We hope that you choke,      </a:t>
            </a:r>
          </a:p>
          <a:p>
            <a:r>
              <a:rPr lang="en-US" sz="1200" dirty="0"/>
              <a:t>that you choke </a:t>
            </a:r>
          </a:p>
          <a:p>
            <a:r>
              <a:rPr lang="en-US" sz="1200" dirty="0"/>
              <a:t>We hope that you choke,      </a:t>
            </a:r>
          </a:p>
          <a:p>
            <a:r>
              <a:rPr lang="en-US" sz="1200" dirty="0"/>
              <a:t>that you choke </a:t>
            </a:r>
          </a:p>
          <a:p>
            <a:r>
              <a:rPr lang="en-US" sz="1200" dirty="0"/>
              <a:t>We hope that you choke,      </a:t>
            </a:r>
          </a:p>
          <a:p>
            <a:r>
              <a:rPr lang="en-US" sz="1200" dirty="0"/>
              <a:t>that you choke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486400" y="2743200"/>
            <a:ext cx="3405188" cy="3638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20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Joint Frequency    sig(A,B) = </a:t>
            </a:r>
            <a:r>
              <a:rPr lang="en-US" sz="2400" dirty="0" err="1" smtClean="0"/>
              <a:t>n</a:t>
            </a:r>
            <a:r>
              <a:rPr lang="en-US" sz="2400" baseline="-25000" dirty="0" err="1" smtClean="0"/>
              <a:t>AB</a:t>
            </a:r>
            <a:endParaRPr lang="en-US" sz="2400" baseline="-25000" dirty="0" smtClean="0"/>
          </a:p>
          <a:p>
            <a:endParaRPr lang="en-US" sz="2400" dirty="0" smtClean="0"/>
          </a:p>
          <a:p>
            <a:r>
              <a:rPr lang="en-US" sz="2400" dirty="0" err="1" smtClean="0"/>
              <a:t>Pointwise</a:t>
            </a:r>
            <a:r>
              <a:rPr lang="en-US" sz="2400" dirty="0" smtClean="0"/>
              <a:t> Mutual Information   </a:t>
            </a:r>
          </a:p>
          <a:p>
            <a:endParaRPr lang="en-US" sz="2400" dirty="0" smtClean="0"/>
          </a:p>
          <a:p>
            <a:r>
              <a:rPr lang="en-US" sz="2400" dirty="0" smtClean="0"/>
              <a:t>Lexicographer’s </a:t>
            </a:r>
            <a:r>
              <a:rPr lang="en-US" sz="2400" dirty="0" err="1" smtClean="0"/>
              <a:t>Pointwise</a:t>
            </a:r>
            <a:r>
              <a:rPr lang="en-US" sz="2400" dirty="0" smtClean="0"/>
              <a:t> Mutual Information</a:t>
            </a:r>
          </a:p>
          <a:p>
            <a:endParaRPr lang="en-US" sz="2400" dirty="0" smtClean="0"/>
          </a:p>
          <a:p>
            <a:r>
              <a:rPr lang="en-US" sz="2400" dirty="0" smtClean="0"/>
              <a:t>Log-Likelihood ratio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… or any other statistical significance test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633198" y="333453"/>
            <a:ext cx="4510734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n: number of ‘experiments’</a:t>
            </a:r>
          </a:p>
          <a:p>
            <a:pPr lvl="1"/>
            <a:r>
              <a:rPr lang="en-US" sz="1400" dirty="0" err="1"/>
              <a:t>n</a:t>
            </a:r>
            <a:r>
              <a:rPr lang="en-US" sz="1400" baseline="-25000" dirty="0" err="1"/>
              <a:t>A</a:t>
            </a:r>
            <a:r>
              <a:rPr lang="en-US" sz="1400" dirty="0"/>
              <a:t>: number of experiments where A takes part</a:t>
            </a:r>
          </a:p>
          <a:p>
            <a:pPr lvl="1"/>
            <a:r>
              <a:rPr lang="en-US" sz="1400" dirty="0" err="1"/>
              <a:t>n</a:t>
            </a:r>
            <a:r>
              <a:rPr lang="en-US" sz="1400" baseline="-25000" dirty="0" err="1"/>
              <a:t>B</a:t>
            </a:r>
            <a:r>
              <a:rPr lang="en-US" sz="1400" dirty="0"/>
              <a:t>: number of experiments where B takes part</a:t>
            </a:r>
          </a:p>
          <a:p>
            <a:pPr lvl="1"/>
            <a:r>
              <a:rPr lang="en-US" sz="1400" dirty="0" err="1"/>
              <a:t>n</a:t>
            </a:r>
            <a:r>
              <a:rPr lang="en-US" sz="1400" baseline="-25000" dirty="0" err="1"/>
              <a:t>AB</a:t>
            </a:r>
            <a:r>
              <a:rPr lang="en-US" sz="1400" dirty="0"/>
              <a:t>: number of experiments where A and B co-occur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017746"/>
              </p:ext>
            </p:extLst>
          </p:nvPr>
        </p:nvGraphicFramePr>
        <p:xfrm>
          <a:off x="4571206" y="2325687"/>
          <a:ext cx="2286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Equation" r:id="rId3" imgW="1398600" imgH="456840" progId="Equation.3">
                  <p:embed/>
                </p:oleObj>
              </mc:Choice>
              <mc:Fallback>
                <p:oleObj name="Equation" r:id="rId3" imgW="139860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1206" y="2325687"/>
                        <a:ext cx="228600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454674"/>
              </p:ext>
            </p:extLst>
          </p:nvPr>
        </p:nvGraphicFramePr>
        <p:xfrm>
          <a:off x="5140271" y="3711672"/>
          <a:ext cx="29257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8" name="Equation" r:id="rId5" imgW="1791720" imgH="456840" progId="Equation.3">
                  <p:embed/>
                </p:oleObj>
              </mc:Choice>
              <mc:Fallback>
                <p:oleObj name="Equation" r:id="rId5" imgW="1791720" imgH="456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0271" y="3711672"/>
                        <a:ext cx="292576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2495" y="4937164"/>
            <a:ext cx="2323809" cy="622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23365" y="4473672"/>
            <a:ext cx="5320635" cy="154920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7779" y="48895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Significance Measures</a:t>
            </a:r>
            <a:endParaRPr lang="en-US" sz="3600" dirty="0"/>
          </a:p>
        </p:txBody>
      </p:sp>
      <p:sp>
        <p:nvSpPr>
          <p:cNvPr id="10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62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7620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Co-occurrence Graphs </a:t>
            </a:r>
            <a:br>
              <a:rPr lang="en-US" sz="3600" dirty="0" smtClean="0"/>
            </a:br>
            <a:r>
              <a:rPr lang="en-US" sz="3600" dirty="0" smtClean="0"/>
              <a:t>from </a:t>
            </a:r>
            <a:r>
              <a:rPr lang="en-US" sz="3600" dirty="0"/>
              <a:t>Large Corpora</a:t>
            </a:r>
            <a:br>
              <a:rPr lang="en-US" sz="3600" dirty="0"/>
            </a:br>
            <a:r>
              <a:rPr lang="en-US" sz="1400" dirty="0"/>
              <a:t>http://</a:t>
            </a:r>
            <a:r>
              <a:rPr lang="en-US" sz="1400" dirty="0" err="1"/>
              <a:t>corpora.informatik.uni-leipzig.de</a:t>
            </a:r>
            <a:r>
              <a:rPr lang="en-US" sz="1400" dirty="0"/>
              <a:t>/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586788" cy="1371600"/>
          </a:xfrm>
        </p:spPr>
        <p:txBody>
          <a:bodyPr/>
          <a:lstStyle/>
          <a:p>
            <a:r>
              <a:rPr lang="en-US" sz="2400" dirty="0" smtClean="0"/>
              <a:t>Local neighborhoods: top significant co-occurrences, and their top significant connections</a:t>
            </a:r>
          </a:p>
          <a:p>
            <a:r>
              <a:rPr lang="en-US" sz="2400" dirty="0" smtClean="0"/>
              <a:t>Mix of syntactic and semantic relations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2971800"/>
            <a:ext cx="4191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/>
          <a:srcRect t="8724"/>
          <a:stretch/>
        </p:blipFill>
        <p:spPr>
          <a:xfrm>
            <a:off x="4345315" y="3118556"/>
            <a:ext cx="4798685" cy="3129844"/>
          </a:xfrm>
          <a:prstGeom prst="rect">
            <a:avLst/>
          </a:prstGeom>
        </p:spPr>
      </p:pic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4860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3886200"/>
            <a:ext cx="3425810" cy="275536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249238"/>
            <a:ext cx="6877050" cy="838200"/>
          </a:xfrm>
        </p:spPr>
        <p:txBody>
          <a:bodyPr/>
          <a:lstStyle/>
          <a:p>
            <a:pPr algn="l"/>
            <a:r>
              <a:rPr lang="en-US" sz="3600" dirty="0" err="1" smtClean="0"/>
              <a:t>TextRank</a:t>
            </a:r>
            <a:r>
              <a:rPr lang="en-US" sz="3600" dirty="0"/>
              <a:t> </a:t>
            </a:r>
            <a:r>
              <a:rPr lang="en-US" sz="3600" dirty="0" smtClean="0"/>
              <a:t>for Keyword Extraction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Keyword extraction: find the most salient keywords for a document</a:t>
            </a:r>
          </a:p>
          <a:p>
            <a:r>
              <a:rPr lang="en-US" sz="2000" dirty="0" smtClean="0"/>
              <a:t>Keyword extraction with PageRank:</a:t>
            </a:r>
          </a:p>
          <a:p>
            <a:pPr lvl="1"/>
            <a:r>
              <a:rPr lang="en-US" sz="1800" dirty="0" smtClean="0"/>
              <a:t>preprocess document: identify adjectives and nouns as targets</a:t>
            </a:r>
          </a:p>
          <a:p>
            <a:pPr lvl="1"/>
            <a:r>
              <a:rPr lang="en-US" sz="1800" dirty="0" smtClean="0"/>
              <a:t>target co-occurrence graph: targets co-occurring within a window of 2-10 words</a:t>
            </a:r>
          </a:p>
          <a:p>
            <a:pPr lvl="1"/>
            <a:r>
              <a:rPr lang="en-US" sz="1800" dirty="0" smtClean="0"/>
              <a:t>apply PageRank to get ranking scores on nodes </a:t>
            </a:r>
          </a:p>
          <a:p>
            <a:pPr lvl="1"/>
            <a:r>
              <a:rPr lang="en-US" sz="1800" dirty="0" smtClean="0"/>
              <a:t>select highest scoring keywords, possibly concatenate ADJ-NOUN-NOUN sequences if present in the text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6538" y="4191000"/>
            <a:ext cx="5181600" cy="1387365"/>
          </a:xfrm>
          <a:prstGeom prst="rect">
            <a:avLst/>
          </a:prstGeom>
        </p:spPr>
      </p:pic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51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Graphs in NLP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592263"/>
            <a:ext cx="8762999" cy="2293937"/>
          </a:xfrm>
        </p:spPr>
        <p:txBody>
          <a:bodyPr/>
          <a:lstStyle/>
          <a:p>
            <a:r>
              <a:rPr lang="en-US" sz="2000" dirty="0" smtClean="0"/>
              <a:t>Some (language) data is naturally represented as a graph</a:t>
            </a:r>
          </a:p>
          <a:p>
            <a:r>
              <a:rPr lang="en-US" sz="2000" dirty="0" smtClean="0"/>
              <a:t>Graph G(V,E) with V = set of nodes, E = set of edges</a:t>
            </a:r>
          </a:p>
          <a:p>
            <a:pPr lvl="1"/>
            <a:r>
              <a:rPr lang="en-US" sz="2000" dirty="0" smtClean="0"/>
              <a:t>nodes can be (multi-)labeled, weighted</a:t>
            </a:r>
          </a:p>
          <a:p>
            <a:pPr lvl="1"/>
            <a:r>
              <a:rPr lang="en-US" sz="2000" dirty="0" smtClean="0"/>
              <a:t>edges can be weighted, typed, directed or undirected</a:t>
            </a:r>
          </a:p>
          <a:p>
            <a:r>
              <a:rPr lang="en-US" sz="2000" dirty="0" smtClean="0"/>
              <a:t>Graphs encode relationships between entities, which are represented as nodes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09600" y="3733800"/>
            <a:ext cx="2895600" cy="2590800"/>
            <a:chOff x="609600" y="3733800"/>
            <a:chExt cx="2895600" cy="2590800"/>
          </a:xfrm>
        </p:grpSpPr>
        <p:sp>
          <p:nvSpPr>
            <p:cNvPr id="5" name="Oval 4"/>
            <p:cNvSpPr/>
            <p:nvPr/>
          </p:nvSpPr>
          <p:spPr>
            <a:xfrm>
              <a:off x="609600" y="4343400"/>
              <a:ext cx="838200" cy="76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Hund</a:t>
              </a:r>
              <a:r>
                <a:rPr lang="en-US" dirty="0" smtClean="0">
                  <a:solidFill>
                    <a:schemeClr val="tx1"/>
                  </a:solidFill>
                </a:rPr>
                <a:t/>
              </a:r>
              <a:br>
                <a:rPr lang="en-US" dirty="0" smtClean="0">
                  <a:solidFill>
                    <a:schemeClr val="tx1"/>
                  </a:solidFill>
                </a:rPr>
              </a:br>
              <a:r>
                <a:rPr lang="en-US" dirty="0" smtClean="0">
                  <a:solidFill>
                    <a:schemeClr val="tx1"/>
                  </a:solidFill>
                </a:rPr>
                <a:t>17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2667000" y="3733800"/>
              <a:ext cx="838200" cy="76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bellt</a:t>
              </a:r>
              <a:r>
                <a:rPr lang="en-US" dirty="0" smtClean="0">
                  <a:solidFill>
                    <a:schemeClr val="tx1"/>
                  </a:solidFill>
                </a:rPr>
                <a:t/>
              </a:r>
              <a:br>
                <a:rPr lang="en-US" dirty="0" smtClean="0">
                  <a:solidFill>
                    <a:schemeClr val="tx1"/>
                  </a:solidFill>
                </a:rPr>
              </a:br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2133600" y="5562600"/>
              <a:ext cx="838200" cy="762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err="1" smtClean="0">
                  <a:solidFill>
                    <a:schemeClr val="tx1"/>
                  </a:solidFill>
                </a:rPr>
                <a:t>Katze</a:t>
              </a:r>
              <a:r>
                <a:rPr lang="en-US" dirty="0" smtClean="0">
                  <a:solidFill>
                    <a:schemeClr val="tx1"/>
                  </a:solidFill>
                </a:rPr>
                <a:t/>
              </a:r>
              <a:br>
                <a:rPr lang="en-US" dirty="0" smtClean="0">
                  <a:solidFill>
                    <a:schemeClr val="tx1"/>
                  </a:solidFill>
                </a:rPr>
              </a:br>
              <a:r>
                <a:rPr lang="en-US" dirty="0" smtClean="0">
                  <a:solidFill>
                    <a:schemeClr val="tx1"/>
                  </a:solidFill>
                </a:rPr>
                <a:t>25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Connector 17"/>
            <p:cNvCxnSpPr>
              <a:stCxn id="5" idx="6"/>
              <a:endCxn id="8" idx="2"/>
            </p:cNvCxnSpPr>
            <p:nvPr/>
          </p:nvCxnSpPr>
          <p:spPr>
            <a:xfrm flipV="1">
              <a:off x="1447800" y="4114800"/>
              <a:ext cx="1219200" cy="609600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5" idx="5"/>
              <a:endCxn id="9" idx="1"/>
            </p:cNvCxnSpPr>
            <p:nvPr/>
          </p:nvCxnSpPr>
          <p:spPr>
            <a:xfrm>
              <a:off x="1325048" y="4993808"/>
              <a:ext cx="931304" cy="680384"/>
            </a:xfrm>
            <a:prstGeom prst="line">
              <a:avLst/>
            </a:prstGeom>
            <a:ln w="38100" cmpd="sng">
              <a:solidFill>
                <a:schemeClr val="tx1"/>
              </a:solidFill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/>
            <p:cNvSpPr/>
            <p:nvPr/>
          </p:nvSpPr>
          <p:spPr>
            <a:xfrm>
              <a:off x="1652067" y="4038600"/>
              <a:ext cx="6339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4.22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359589" y="5334000"/>
              <a:ext cx="5055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3.5</a:t>
              </a:r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495800" y="3505200"/>
            <a:ext cx="4267200" cy="2514600"/>
            <a:chOff x="4495800" y="3505200"/>
            <a:chExt cx="4267200" cy="2514600"/>
          </a:xfrm>
        </p:grpSpPr>
        <p:sp>
          <p:nvSpPr>
            <p:cNvPr id="10" name="Oval 9"/>
            <p:cNvSpPr/>
            <p:nvPr/>
          </p:nvSpPr>
          <p:spPr>
            <a:xfrm>
              <a:off x="5562600" y="5410200"/>
              <a:ext cx="762000" cy="609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Hund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781800" y="3505200"/>
              <a:ext cx="609600" cy="609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Tier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781800" y="5410200"/>
              <a:ext cx="762000" cy="609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Katze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8001000" y="5410200"/>
              <a:ext cx="762000" cy="60960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err="1" smtClean="0">
                  <a:solidFill>
                    <a:schemeClr val="tx1"/>
                  </a:solidFill>
                </a:rPr>
                <a:t>Maus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495800" y="3505200"/>
              <a:ext cx="914400" cy="609600"/>
            </a:xfrm>
            <a:prstGeom prst="ellipse">
              <a:avLst/>
            </a:prstGeom>
            <a:solidFill>
              <a:srgbClr val="00FF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animal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Arrow Connector 27"/>
            <p:cNvCxnSpPr>
              <a:stCxn id="11" idx="3"/>
              <a:endCxn id="10" idx="0"/>
            </p:cNvCxnSpPr>
            <p:nvPr/>
          </p:nvCxnSpPr>
          <p:spPr>
            <a:xfrm flipH="1">
              <a:off x="5943600" y="4025526"/>
              <a:ext cx="927474" cy="1384674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1" idx="4"/>
              <a:endCxn id="12" idx="0"/>
            </p:cNvCxnSpPr>
            <p:nvPr/>
          </p:nvCxnSpPr>
          <p:spPr>
            <a:xfrm>
              <a:off x="7086600" y="4114800"/>
              <a:ext cx="76200" cy="1295400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1" idx="5"/>
              <a:endCxn id="13" idx="0"/>
            </p:cNvCxnSpPr>
            <p:nvPr/>
          </p:nvCxnSpPr>
          <p:spPr>
            <a:xfrm>
              <a:off x="7302126" y="4025526"/>
              <a:ext cx="1079874" cy="1384674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4" idx="6"/>
              <a:endCxn id="11" idx="2"/>
            </p:cNvCxnSpPr>
            <p:nvPr/>
          </p:nvCxnSpPr>
          <p:spPr>
            <a:xfrm>
              <a:off x="5410200" y="3810000"/>
              <a:ext cx="1371600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5867400" y="4724400"/>
              <a:ext cx="6858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is-a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781800" y="4724400"/>
              <a:ext cx="6858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is-a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772400" y="4648200"/>
              <a:ext cx="6858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is-a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715000" y="3657600"/>
              <a:ext cx="685800" cy="304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transl.</a:t>
              </a:r>
            </a:p>
          </p:txBody>
        </p:sp>
      </p:grpSp>
      <p:sp>
        <p:nvSpPr>
          <p:cNvPr id="49" name="Line Callout 1 48"/>
          <p:cNvSpPr/>
          <p:nvPr/>
        </p:nvSpPr>
        <p:spPr>
          <a:xfrm>
            <a:off x="3048000" y="5181600"/>
            <a:ext cx="1219200" cy="457200"/>
          </a:xfrm>
          <a:prstGeom prst="borderCallout1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node label</a:t>
            </a:r>
          </a:p>
        </p:txBody>
      </p:sp>
      <p:sp>
        <p:nvSpPr>
          <p:cNvPr id="50" name="Line Callout 1 49"/>
          <p:cNvSpPr/>
          <p:nvPr/>
        </p:nvSpPr>
        <p:spPr>
          <a:xfrm>
            <a:off x="3429000" y="5867400"/>
            <a:ext cx="1447800" cy="457200"/>
          </a:xfrm>
          <a:prstGeom prst="borderCallout1">
            <a:avLst>
              <a:gd name="adj1" fmla="val 18750"/>
              <a:gd name="adj2" fmla="val -8333"/>
              <a:gd name="adj3" fmla="val 39236"/>
              <a:gd name="adj4" fmla="val -5321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node weight</a:t>
            </a:r>
          </a:p>
        </p:txBody>
      </p:sp>
      <p:sp>
        <p:nvSpPr>
          <p:cNvPr id="51" name="Line Callout 1 50"/>
          <p:cNvSpPr/>
          <p:nvPr/>
        </p:nvSpPr>
        <p:spPr>
          <a:xfrm>
            <a:off x="3429000" y="4495800"/>
            <a:ext cx="1828800" cy="457200"/>
          </a:xfrm>
          <a:prstGeom prst="borderCallout1">
            <a:avLst>
              <a:gd name="adj1" fmla="val 18750"/>
              <a:gd name="adj2" fmla="val -8333"/>
              <a:gd name="adj3" fmla="val 14815"/>
              <a:gd name="adj4" fmla="val -8640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undirected edge</a:t>
            </a:r>
          </a:p>
        </p:txBody>
      </p:sp>
      <p:sp>
        <p:nvSpPr>
          <p:cNvPr id="52" name="Line Callout 1 51"/>
          <p:cNvSpPr/>
          <p:nvPr/>
        </p:nvSpPr>
        <p:spPr>
          <a:xfrm>
            <a:off x="304800" y="3657600"/>
            <a:ext cx="1371600" cy="457200"/>
          </a:xfrm>
          <a:prstGeom prst="borderCallout1">
            <a:avLst>
              <a:gd name="adj1" fmla="val 30961"/>
              <a:gd name="adj2" fmla="val 96970"/>
              <a:gd name="adj3" fmla="val 103342"/>
              <a:gd name="adj4" fmla="val 123311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edge weight</a:t>
            </a:r>
          </a:p>
        </p:txBody>
      </p:sp>
      <p:sp>
        <p:nvSpPr>
          <p:cNvPr id="53" name="Line Callout 1 52"/>
          <p:cNvSpPr/>
          <p:nvPr/>
        </p:nvSpPr>
        <p:spPr>
          <a:xfrm>
            <a:off x="7948785" y="3505200"/>
            <a:ext cx="1042815" cy="838200"/>
          </a:xfrm>
          <a:prstGeom prst="borderCallout1">
            <a:avLst>
              <a:gd name="adj1" fmla="val 67593"/>
              <a:gd name="adj2" fmla="val -3755"/>
              <a:gd name="adj3" fmla="val 99180"/>
              <a:gd name="adj4" fmla="val -3146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typed, directed edge</a:t>
            </a:r>
          </a:p>
        </p:txBody>
      </p:sp>
      <p:sp>
        <p:nvSpPr>
          <p:cNvPr id="54" name="Line Callout 1 53"/>
          <p:cNvSpPr/>
          <p:nvPr/>
        </p:nvSpPr>
        <p:spPr>
          <a:xfrm>
            <a:off x="5926812" y="6324600"/>
            <a:ext cx="2514600" cy="354812"/>
          </a:xfrm>
          <a:prstGeom prst="borderCallout1">
            <a:avLst>
              <a:gd name="adj1" fmla="val -3211"/>
              <a:gd name="adj2" fmla="val 49521"/>
              <a:gd name="adj3" fmla="val -97063"/>
              <a:gd name="adj4" fmla="val 4283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node with two labels</a:t>
            </a:r>
          </a:p>
        </p:txBody>
      </p:sp>
      <p:sp>
        <p:nvSpPr>
          <p:cNvPr id="3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3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7159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78984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Keyword </a:t>
            </a:r>
            <a:r>
              <a:rPr lang="en-US" sz="3600" smtClean="0"/>
              <a:t>Extraction </a:t>
            </a:r>
            <a:br>
              <a:rPr lang="en-US" sz="3600" smtClean="0"/>
            </a:br>
            <a:r>
              <a:rPr lang="en-US" sz="3600" smtClean="0"/>
              <a:t>Evaluation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4457700"/>
            <a:ext cx="8640763" cy="1617636"/>
          </a:xfrm>
        </p:spPr>
        <p:txBody>
          <a:bodyPr/>
          <a:lstStyle/>
          <a:p>
            <a:r>
              <a:rPr lang="en-US" sz="2400" smtClean="0"/>
              <a:t>Comparison</a:t>
            </a:r>
            <a:r>
              <a:rPr lang="en-US" sz="2400" dirty="0" smtClean="0"/>
              <a:t>: Supervised system that is trained on manually assigned keywords, using frequency and contextual features</a:t>
            </a:r>
          </a:p>
          <a:p>
            <a:r>
              <a:rPr lang="en-US" sz="2400" dirty="0" smtClean="0"/>
              <a:t>Note that </a:t>
            </a:r>
            <a:r>
              <a:rPr lang="en-US" sz="2400" dirty="0" err="1" smtClean="0"/>
              <a:t>TextRank</a:t>
            </a:r>
            <a:r>
              <a:rPr lang="en-US" sz="2400" dirty="0" smtClean="0"/>
              <a:t> is unsupervised: no training necessary</a:t>
            </a:r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541106"/>
            <a:ext cx="8268156" cy="2878494"/>
          </a:xfrm>
          <a:prstGeom prst="rect">
            <a:avLst/>
          </a:prstGeom>
        </p:spPr>
      </p:pic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281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Graph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Task: Find meaningful groups of nodes in graph by cutting edges</a:t>
            </a:r>
          </a:p>
          <a:p>
            <a:r>
              <a:rPr lang="en-US" sz="2400" dirty="0" smtClean="0"/>
              <a:t>Intuition: Connectedness within a cluster is higher than between clusters</a:t>
            </a:r>
          </a:p>
          <a:p>
            <a:r>
              <a:rPr lang="en-US" sz="2400" dirty="0" smtClean="0"/>
              <a:t>Many graph clustering algorithms</a:t>
            </a:r>
            <a:br>
              <a:rPr lang="en-US" sz="2400" dirty="0" smtClean="0"/>
            </a:br>
            <a:r>
              <a:rPr lang="en-US" sz="2400" dirty="0" smtClean="0"/>
              <a:t>detect the number of clusters </a:t>
            </a:r>
            <a:br>
              <a:rPr lang="en-US" sz="2400" dirty="0" smtClean="0"/>
            </a:br>
            <a:r>
              <a:rPr lang="en-US" sz="2400" dirty="0" smtClean="0"/>
              <a:t>automatically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/>
          <a:srcRect r="3691" b="3333"/>
          <a:stretch/>
        </p:blipFill>
        <p:spPr>
          <a:xfrm>
            <a:off x="4832821" y="2414911"/>
            <a:ext cx="4313661" cy="396683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85800" y="3627437"/>
            <a:ext cx="2609850" cy="2840038"/>
            <a:chOff x="838200" y="2895600"/>
            <a:chExt cx="3371850" cy="3449638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49" t="28906" r="43750" b="42969"/>
            <a:stretch>
              <a:fillRect/>
            </a:stretch>
          </p:blipFill>
          <p:spPr bwMode="auto">
            <a:xfrm>
              <a:off x="838200" y="2895600"/>
              <a:ext cx="3276600" cy="1550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aphicFrame>
          <p:nvGraphicFramePr>
            <p:cNvPr id="7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914400" y="4724400"/>
            <a:ext cx="3276600" cy="162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52" name="Bitmap" r:id="rId5" imgW="6657143" imgH="3296110" progId="PBrush">
                    <p:embed/>
                  </p:oleObj>
                </mc:Choice>
                <mc:Fallback>
                  <p:oleObj name="Bitmap" r:id="rId5" imgW="6657143" imgH="3296110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" y="4724400"/>
                          <a:ext cx="3276600" cy="1620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7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838200" y="5334000"/>
              <a:ext cx="3238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>
                  <a:latin typeface="Arial Narrow" charset="0"/>
                </a:rPr>
                <a:t>3</a:t>
              </a:r>
            </a:p>
          </p:txBody>
        </p:sp>
        <p:sp>
          <p:nvSpPr>
            <p:cNvPr id="9" name="Text Box 12"/>
            <p:cNvSpPr txBox="1">
              <a:spLocks noChangeArrowheads="1"/>
            </p:cNvSpPr>
            <p:nvPr/>
          </p:nvSpPr>
          <p:spPr bwMode="auto">
            <a:xfrm>
              <a:off x="2362200" y="5410200"/>
              <a:ext cx="3238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dirty="0">
                  <a:latin typeface="Arial Narrow" charset="0"/>
                </a:rPr>
                <a:t>3</a:t>
              </a:r>
            </a:p>
          </p:txBody>
        </p:sp>
        <p:sp>
          <p:nvSpPr>
            <p:cNvPr id="10" name="Text Box 13"/>
            <p:cNvSpPr txBox="1">
              <a:spLocks noChangeArrowheads="1"/>
            </p:cNvSpPr>
            <p:nvPr/>
          </p:nvSpPr>
          <p:spPr bwMode="auto">
            <a:xfrm>
              <a:off x="3886200" y="5334000"/>
              <a:ext cx="3238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>
                  <a:latin typeface="Arial Narrow" charset="0"/>
                </a:rPr>
                <a:t>3</a:t>
              </a:r>
            </a:p>
          </p:txBody>
        </p:sp>
      </p:grpSp>
      <p:sp>
        <p:nvSpPr>
          <p:cNvPr id="12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3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1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52400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Markov Chain </a:t>
            </a:r>
            <a:br>
              <a:rPr lang="en-US" sz="3600" dirty="0" smtClean="0"/>
            </a:br>
            <a:r>
              <a:rPr lang="en-US" sz="3600" dirty="0" smtClean="0"/>
              <a:t>Clustering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1" y="1592263"/>
            <a:ext cx="9067800" cy="4789487"/>
          </a:xfrm>
        </p:spPr>
        <p:txBody>
          <a:bodyPr/>
          <a:lstStyle/>
          <a:p>
            <a:r>
              <a:rPr lang="en-US" sz="2000" dirty="0" smtClean="0"/>
              <a:t>Clustering based on </a:t>
            </a:r>
            <a:r>
              <a:rPr lang="en-US" sz="2000" dirty="0"/>
              <a:t>random walks: MCL is the parallel simulation of all possible random walks up </a:t>
            </a:r>
            <a:r>
              <a:rPr lang="en-US" sz="2000" dirty="0" smtClean="0"/>
              <a:t>to </a:t>
            </a:r>
            <a:r>
              <a:rPr lang="en-US" sz="2000" dirty="0"/>
              <a:t>a finite length on a graph G</a:t>
            </a:r>
            <a:endParaRPr lang="en-US" sz="2000" dirty="0" smtClean="0"/>
          </a:p>
          <a:p>
            <a:r>
              <a:rPr lang="en-US" sz="2000" dirty="0" smtClean="0"/>
              <a:t>Idea: a random walker on the graph is more likely to stay within the same cluster than to end up in a different cluster after a small number of steps</a:t>
            </a:r>
          </a:p>
          <a:p>
            <a:r>
              <a:rPr lang="en-US" sz="2000" dirty="0" smtClean="0"/>
              <a:t>Algorithm: can show convergence to a limit T</a:t>
            </a:r>
          </a:p>
          <a:p>
            <a:pPr marL="169862" lvl="1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Add loops: transition matrix T= column-normalize (A</a:t>
            </a:r>
            <a:r>
              <a:rPr lang="en-US" sz="1800" baseline="-25000" dirty="0" smtClean="0">
                <a:latin typeface="Courier New"/>
                <a:cs typeface="Courier New"/>
              </a:rPr>
              <a:t>G</a:t>
            </a:r>
            <a:r>
              <a:rPr lang="en-US" sz="1800" dirty="0" smtClean="0">
                <a:latin typeface="Courier New"/>
                <a:cs typeface="Courier New"/>
              </a:rPr>
              <a:t> + I) </a:t>
            </a:r>
          </a:p>
          <a:p>
            <a:pPr marL="169862" lvl="1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MCL process: alternate between</a:t>
            </a:r>
          </a:p>
          <a:p>
            <a:pPr marL="169862" lvl="1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	T=</a:t>
            </a:r>
            <a:r>
              <a:rPr lang="en-US" sz="1800" dirty="0" err="1" smtClean="0">
                <a:latin typeface="Courier New"/>
                <a:cs typeface="Courier New"/>
              </a:rPr>
              <a:t>T</a:t>
            </a:r>
            <a:r>
              <a:rPr lang="en-US" sz="1800" baseline="30000" dirty="0" err="1" smtClean="0">
                <a:latin typeface="Courier New"/>
                <a:cs typeface="Courier New"/>
              </a:rPr>
              <a:t>t</a:t>
            </a:r>
            <a:r>
              <a:rPr lang="en-US" sz="1800" baseline="30000" dirty="0" smtClean="0">
                <a:latin typeface="Courier New"/>
                <a:cs typeface="Courier New"/>
              </a:rPr>
              <a:t>               </a:t>
            </a:r>
            <a:r>
              <a:rPr lang="en-US" sz="1800" dirty="0" smtClean="0">
                <a:latin typeface="Courier New"/>
                <a:cs typeface="Courier New"/>
              </a:rPr>
              <a:t>// expansion: raise T to its power of t</a:t>
            </a:r>
            <a:r>
              <a:rPr lang="en-US" sz="1800" dirty="0">
                <a:latin typeface="Courier New"/>
                <a:cs typeface="Courier New"/>
              </a:rPr>
              <a:t>	</a:t>
            </a:r>
            <a:endParaRPr lang="en-US" sz="1800" dirty="0" smtClean="0">
              <a:latin typeface="Courier New"/>
              <a:cs typeface="Courier New"/>
            </a:endParaRPr>
          </a:p>
          <a:p>
            <a:pPr marL="169862" lvl="1" indent="0">
              <a:buNone/>
            </a:pPr>
            <a:r>
              <a:rPr lang="en-US" sz="1800" dirty="0">
                <a:latin typeface="Courier New"/>
                <a:cs typeface="Courier New"/>
              </a:rPr>
              <a:t>	</a:t>
            </a:r>
            <a:r>
              <a:rPr lang="en-US" sz="1800" dirty="0" smtClean="0">
                <a:latin typeface="Courier New"/>
                <a:cs typeface="Courier New"/>
              </a:rPr>
              <a:t>T=inflate(T)  // inflation: increase contrast within 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		           columns by raising values to their power </a:t>
            </a:r>
            <a:br>
              <a:rPr lang="en-US" sz="1800" dirty="0" smtClean="0">
                <a:latin typeface="Courier New"/>
                <a:cs typeface="Courier New"/>
              </a:rPr>
            </a:br>
            <a:r>
              <a:rPr lang="en-US" sz="1800" dirty="0" smtClean="0">
                <a:latin typeface="Courier New"/>
                <a:cs typeface="Courier New"/>
              </a:rPr>
              <a:t>                       of s (s&gt;0) and normalize column-wise</a:t>
            </a:r>
            <a:endParaRPr lang="en-US" sz="1800" dirty="0">
              <a:latin typeface="Courier New"/>
              <a:cs typeface="Courier New"/>
            </a:endParaRPr>
          </a:p>
          <a:p>
            <a:pPr marL="169862" lvl="1" indent="0">
              <a:buNone/>
            </a:pPr>
            <a:r>
              <a:rPr lang="en-US" sz="1800" dirty="0" smtClean="0">
                <a:latin typeface="Courier New"/>
                <a:cs typeface="Courier New"/>
              </a:rPr>
              <a:t>Interpret T as a clustering: use strongest connection as label</a:t>
            </a:r>
          </a:p>
          <a:p>
            <a:pPr marL="169862" lvl="1" indent="0">
              <a:buNone/>
            </a:pPr>
            <a:endParaRPr lang="en-US" sz="1800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2710" y="71035"/>
            <a:ext cx="5113623" cy="121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6172200"/>
            <a:ext cx="8763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/>
              <a:t>Stijn</a:t>
            </a:r>
            <a:r>
              <a:rPr lang="en-US" sz="1200" dirty="0"/>
              <a:t> van </a:t>
            </a:r>
            <a:r>
              <a:rPr lang="en-US" sz="1200" dirty="0" err="1"/>
              <a:t>Dongen</a:t>
            </a:r>
            <a:r>
              <a:rPr lang="en-US" sz="1200" dirty="0"/>
              <a:t>, Graph Clustering by Flow Simulation. PhD thesis, University of Utrecht, May 2000.</a:t>
            </a: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856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5275" y="254795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BAD Expansion step: simulate </a:t>
            </a:r>
            <a:br>
              <a:rPr lang="en-US" sz="3600" dirty="0" smtClean="0"/>
            </a:br>
            <a:r>
              <a:rPr lang="en-US" sz="3600" dirty="0" smtClean="0"/>
              <a:t>the random walk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(stochastic) adjacency matrix T: probabilities to walk from node in column to node in row in a single step. </a:t>
            </a:r>
          </a:p>
          <a:p>
            <a:r>
              <a:rPr lang="en-US" sz="2000" dirty="0" smtClean="0"/>
              <a:t>T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: probabilities to walk from A to B in 2 steps. 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2824" r="44822" b="60148"/>
          <a:stretch/>
        </p:blipFill>
        <p:spPr>
          <a:xfrm>
            <a:off x="4267200" y="2743200"/>
            <a:ext cx="3004534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9000" y="2895600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</a:t>
            </a:r>
            <a:r>
              <a:rPr lang="en-US" b="1" baseline="-25000" dirty="0" smtClean="0"/>
              <a:t>G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i="1" dirty="0" smtClean="0"/>
              <a:t>loops</a:t>
            </a:r>
            <a:r>
              <a:rPr lang="en-US" dirty="0" smtClean="0"/>
              <a:t> added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24800" y="4800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r>
              <a:rPr lang="en-US" b="1" baseline="30000" dirty="0" smtClean="0"/>
              <a:t>2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2590800"/>
            <a:ext cx="3285066" cy="1905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4495800"/>
            <a:ext cx="3276600" cy="1850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429000" y="4876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91000" y="4311124"/>
            <a:ext cx="3694838" cy="2129805"/>
          </a:xfrm>
          <a:prstGeom prst="rect">
            <a:avLst/>
          </a:prstGeom>
        </p:spPr>
      </p:pic>
      <p:sp>
        <p:nvSpPr>
          <p:cNvPr id="1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Rectangle 1"/>
          <p:cNvSpPr/>
          <p:nvPr/>
        </p:nvSpPr>
        <p:spPr>
          <a:xfrm>
            <a:off x="5401028" y="2778156"/>
            <a:ext cx="580144" cy="1943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792" y="990600"/>
            <a:ext cx="3965808" cy="228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-21134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BAD Inflation Step: only keep attractors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467" y="4576939"/>
            <a:ext cx="9135533" cy="1428750"/>
          </a:xfrm>
        </p:spPr>
        <p:txBody>
          <a:bodyPr/>
          <a:lstStyle/>
          <a:p>
            <a:r>
              <a:rPr lang="en-US" sz="1800" dirty="0" smtClean="0"/>
              <a:t>Inflate the differences within a column by taking the k-</a:t>
            </a:r>
            <a:r>
              <a:rPr lang="en-US" sz="1800" dirty="0" err="1" smtClean="0"/>
              <a:t>th</a:t>
            </a:r>
            <a:r>
              <a:rPr lang="en-US" sz="1800" dirty="0" smtClean="0"/>
              <a:t> power of the value, then normalize to ensure stochastic property. k regulates the cluster sizes</a:t>
            </a:r>
          </a:p>
          <a:p>
            <a:r>
              <a:rPr lang="en-US" sz="1800" dirty="0" smtClean="0"/>
              <a:t>Clustering: Highest entry in column vector is cluster label</a:t>
            </a:r>
          </a:p>
          <a:p>
            <a:pPr marL="0" indent="0">
              <a:buNone/>
            </a:pPr>
            <a:r>
              <a:rPr lang="en-US" sz="1800" dirty="0" smtClean="0"/>
              <a:t>Variants:</a:t>
            </a:r>
          </a:p>
          <a:p>
            <a:r>
              <a:rPr lang="en-US" sz="1800" dirty="0" smtClean="0"/>
              <a:t>Could add small random noise to break ties</a:t>
            </a:r>
          </a:p>
          <a:p>
            <a:r>
              <a:rPr lang="en-US" sz="1800" dirty="0" smtClean="0"/>
              <a:t>Optimization: Only keep K largest values, only keep values over threshold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2743200" y="1066801"/>
            <a:ext cx="417862" cy="214068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191000" y="1905001"/>
            <a:ext cx="10668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19600" y="1752601"/>
            <a:ext cx="533400" cy="381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91000" y="2895601"/>
            <a:ext cx="10668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19600" y="2743201"/>
            <a:ext cx="533400" cy="381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endParaRPr lang="en-US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91000" y="4114801"/>
            <a:ext cx="10668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419600" y="3962401"/>
            <a:ext cx="533400" cy="381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95800" y="22860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95800" y="34290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96000" y="2971801"/>
            <a:ext cx="1066800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324600" y="2590801"/>
            <a:ext cx="533400" cy="8382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normalize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511401" y="886178"/>
            <a:ext cx="679599" cy="3762022"/>
            <a:chOff x="3287889" y="886178"/>
            <a:chExt cx="679599" cy="376202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7889" y="886178"/>
              <a:ext cx="679599" cy="37338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352800" y="914400"/>
              <a:ext cx="609600" cy="373380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57800" y="914399"/>
            <a:ext cx="685800" cy="377849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164" y="914400"/>
            <a:ext cx="570836" cy="3723407"/>
          </a:xfrm>
          <a:prstGeom prst="rect">
            <a:avLst/>
          </a:prstGeom>
        </p:spPr>
      </p:pic>
      <p:sp>
        <p:nvSpPr>
          <p:cNvPr id="24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2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193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234" y="158732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Chinese </a:t>
            </a:r>
            <a:r>
              <a:rPr lang="en-US" sz="3600" smtClean="0"/>
              <a:t>Whispers </a:t>
            </a:r>
            <a:br>
              <a:rPr lang="en-US" sz="3600" smtClean="0"/>
            </a:br>
            <a:r>
              <a:rPr lang="en-US" sz="3600" smtClean="0"/>
              <a:t>Graph </a:t>
            </a:r>
            <a:r>
              <a:rPr lang="en-US" sz="3600" dirty="0" smtClean="0"/>
              <a:t>Clustering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592263"/>
            <a:ext cx="8893175" cy="4789487"/>
          </a:xfrm>
        </p:spPr>
        <p:txBody>
          <a:bodyPr/>
          <a:lstStyle/>
          <a:p>
            <a:r>
              <a:rPr lang="en-US" sz="2400" dirty="0" smtClean="0"/>
              <a:t>MCL: keep only a few strong neighbors</a:t>
            </a:r>
          </a:p>
          <a:p>
            <a:r>
              <a:rPr lang="en-US" sz="2400" dirty="0" smtClean="0"/>
              <a:t>Chinese Whispers: only propagate strongest label in neighborhood</a:t>
            </a:r>
            <a:endParaRPr lang="en-US" sz="24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1000" y="2311767"/>
            <a:ext cx="5410200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de-DE" dirty="0" err="1" smtClean="0">
                <a:latin typeface="Courier" charset="0"/>
              </a:rPr>
              <a:t>initialize</a:t>
            </a:r>
            <a:r>
              <a:rPr lang="de-DE" dirty="0">
                <a:latin typeface="Courier" charset="0"/>
              </a:rPr>
              <a:t>:</a:t>
            </a:r>
            <a:br>
              <a:rPr lang="de-DE" dirty="0">
                <a:latin typeface="Courier" charset="0"/>
              </a:rPr>
            </a:br>
            <a:r>
              <a:rPr lang="de-DE" dirty="0">
                <a:latin typeface="Courier" charset="0"/>
              </a:rPr>
              <a:t>	</a:t>
            </a:r>
            <a:r>
              <a:rPr lang="de-DE" dirty="0" err="1">
                <a:latin typeface="Courier" charset="0"/>
              </a:rPr>
              <a:t>forall</a:t>
            </a:r>
            <a:r>
              <a:rPr lang="de-DE" dirty="0">
                <a:latin typeface="Courier" charset="0"/>
              </a:rPr>
              <a:t> v</a:t>
            </a:r>
            <a:r>
              <a:rPr lang="de-DE" baseline="-25000" dirty="0">
                <a:latin typeface="Courier" charset="0"/>
              </a:rPr>
              <a:t>i</a:t>
            </a:r>
            <a:r>
              <a:rPr lang="de-DE" dirty="0">
                <a:latin typeface="Courier" charset="0"/>
              </a:rPr>
              <a:t> in V: </a:t>
            </a:r>
            <a:r>
              <a:rPr lang="de-DE" dirty="0" err="1">
                <a:latin typeface="Courier" charset="0"/>
              </a:rPr>
              <a:t>class</a:t>
            </a:r>
            <a:r>
              <a:rPr lang="de-DE" dirty="0">
                <a:latin typeface="Courier" charset="0"/>
              </a:rPr>
              <a:t>(v</a:t>
            </a:r>
            <a:r>
              <a:rPr lang="de-DE" baseline="-25000" dirty="0">
                <a:latin typeface="Courier" charset="0"/>
              </a:rPr>
              <a:t>i</a:t>
            </a:r>
            <a:r>
              <a:rPr lang="de-DE" dirty="0">
                <a:latin typeface="Courier" charset="0"/>
              </a:rPr>
              <a:t>)=i;</a:t>
            </a:r>
          </a:p>
          <a:p>
            <a:pPr algn="l">
              <a:spcBef>
                <a:spcPct val="50000"/>
              </a:spcBef>
            </a:pPr>
            <a:r>
              <a:rPr lang="de-DE" dirty="0" err="1">
                <a:latin typeface="Courier" charset="0"/>
              </a:rPr>
              <a:t>while</a:t>
            </a:r>
            <a:r>
              <a:rPr lang="de-DE" dirty="0">
                <a:latin typeface="Courier" charset="0"/>
              </a:rPr>
              <a:t> </a:t>
            </a:r>
            <a:r>
              <a:rPr lang="de-DE" dirty="0" err="1">
                <a:latin typeface="Courier" charset="0"/>
              </a:rPr>
              <a:t>changes</a:t>
            </a:r>
            <a:r>
              <a:rPr lang="de-DE" dirty="0">
                <a:latin typeface="Courier" charset="0"/>
              </a:rPr>
              <a:t>:</a:t>
            </a:r>
          </a:p>
          <a:p>
            <a:pPr algn="l">
              <a:spcBef>
                <a:spcPct val="50000"/>
              </a:spcBef>
            </a:pPr>
            <a:r>
              <a:rPr lang="de-DE" dirty="0">
                <a:latin typeface="Courier" charset="0"/>
              </a:rPr>
              <a:t>  </a:t>
            </a:r>
            <a:r>
              <a:rPr lang="de-DE" dirty="0" err="1">
                <a:latin typeface="Courier" charset="0"/>
              </a:rPr>
              <a:t>forall</a:t>
            </a:r>
            <a:r>
              <a:rPr lang="de-DE" dirty="0">
                <a:latin typeface="Courier" charset="0"/>
              </a:rPr>
              <a:t> v in V, </a:t>
            </a:r>
            <a:r>
              <a:rPr lang="de-DE" dirty="0" err="1">
                <a:latin typeface="Courier" charset="0"/>
              </a:rPr>
              <a:t>randomized</a:t>
            </a:r>
            <a:r>
              <a:rPr lang="de-DE" dirty="0">
                <a:latin typeface="Courier" charset="0"/>
              </a:rPr>
              <a:t> </a:t>
            </a:r>
            <a:r>
              <a:rPr lang="de-DE" dirty="0" err="1">
                <a:latin typeface="Courier" charset="0"/>
              </a:rPr>
              <a:t>order</a:t>
            </a:r>
            <a:r>
              <a:rPr lang="de-DE" dirty="0">
                <a:latin typeface="Courier" charset="0"/>
              </a:rPr>
              <a:t>:</a:t>
            </a:r>
          </a:p>
          <a:p>
            <a:pPr algn="l">
              <a:spcBef>
                <a:spcPct val="50000"/>
              </a:spcBef>
            </a:pPr>
            <a:r>
              <a:rPr lang="de-DE" dirty="0">
                <a:latin typeface="Courier" charset="0"/>
              </a:rPr>
              <a:t>	</a:t>
            </a:r>
            <a:r>
              <a:rPr lang="de-DE" dirty="0" err="1">
                <a:latin typeface="Courier" charset="0"/>
              </a:rPr>
              <a:t>class</a:t>
            </a:r>
            <a:r>
              <a:rPr lang="de-DE" dirty="0">
                <a:latin typeface="Courier" charset="0"/>
              </a:rPr>
              <a:t>(v)=</a:t>
            </a:r>
            <a:r>
              <a:rPr lang="de-DE" dirty="0" err="1">
                <a:latin typeface="Courier" charset="0"/>
              </a:rPr>
              <a:t>highest</a:t>
            </a:r>
            <a:r>
              <a:rPr lang="de-DE" dirty="0">
                <a:latin typeface="Courier" charset="0"/>
              </a:rPr>
              <a:t> </a:t>
            </a:r>
            <a:r>
              <a:rPr lang="de-DE" dirty="0" err="1">
                <a:latin typeface="Courier" charset="0"/>
              </a:rPr>
              <a:t>ranked</a:t>
            </a:r>
            <a:r>
              <a:rPr lang="de-DE" dirty="0">
                <a:latin typeface="Courier" charset="0"/>
              </a:rPr>
              <a:t> </a:t>
            </a:r>
            <a:br>
              <a:rPr lang="de-DE" dirty="0">
                <a:latin typeface="Courier" charset="0"/>
              </a:rPr>
            </a:br>
            <a:r>
              <a:rPr lang="de-DE" dirty="0">
                <a:latin typeface="Courier" charset="0"/>
              </a:rPr>
              <a:t>       </a:t>
            </a:r>
            <a:r>
              <a:rPr lang="de-DE" dirty="0" err="1">
                <a:latin typeface="Courier" charset="0"/>
              </a:rPr>
              <a:t>class</a:t>
            </a:r>
            <a:r>
              <a:rPr lang="de-DE" dirty="0">
                <a:latin typeface="Courier" charset="0"/>
              </a:rPr>
              <a:t> in </a:t>
            </a:r>
            <a:r>
              <a:rPr lang="de-DE" dirty="0" err="1">
                <a:latin typeface="Courier" charset="0"/>
              </a:rPr>
              <a:t>neighborhood</a:t>
            </a:r>
            <a:r>
              <a:rPr lang="de-DE" dirty="0">
                <a:latin typeface="Courier" charset="0"/>
              </a:rPr>
              <a:t> </a:t>
            </a:r>
            <a:r>
              <a:rPr lang="de-DE" dirty="0" err="1">
                <a:latin typeface="Courier" charset="0"/>
              </a:rPr>
              <a:t>of</a:t>
            </a:r>
            <a:r>
              <a:rPr lang="de-DE" dirty="0">
                <a:latin typeface="Courier" charset="0"/>
              </a:rPr>
              <a:t> v;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791200" y="2590800"/>
            <a:ext cx="3048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9388" indent="-17938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9250" indent="-16827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2pPr>
            <a:lvl3pPr marL="538163" indent="-1873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3pPr>
            <a:lvl4pPr marL="717550" indent="-1730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90805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3652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8224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2796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736850" indent="-188913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dirty="0" smtClean="0"/>
              <a:t>Nodes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communicate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</a:t>
            </a:r>
            <a:r>
              <a:rPr lang="de-DE" dirty="0" err="1" smtClean="0"/>
              <a:t>adjacent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r>
              <a:rPr lang="de-DE" dirty="0" smtClean="0"/>
              <a:t>A </a:t>
            </a:r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adopts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majority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in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neighbourhood</a:t>
            </a:r>
            <a:r>
              <a:rPr lang="de-DE" dirty="0" smtClean="0"/>
              <a:t> </a:t>
            </a:r>
          </a:p>
          <a:p>
            <a:r>
              <a:rPr lang="de-DE" dirty="0" smtClean="0"/>
              <a:t>Nodes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processed</a:t>
            </a:r>
            <a:r>
              <a:rPr lang="de-DE" dirty="0" smtClean="0"/>
              <a:t> in </a:t>
            </a:r>
            <a:r>
              <a:rPr lang="de-DE" dirty="0" err="1" smtClean="0"/>
              <a:t>random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iterations</a:t>
            </a:r>
            <a:endParaRPr lang="de-DE" dirty="0" smtClean="0"/>
          </a:p>
          <a:p>
            <a:r>
              <a:rPr lang="de-DE" dirty="0" err="1" smtClean="0"/>
              <a:t>Node</a:t>
            </a:r>
            <a:r>
              <a:rPr lang="de-DE" dirty="0" smtClean="0"/>
              <a:t> </a:t>
            </a:r>
            <a:r>
              <a:rPr lang="de-DE" dirty="0" err="1" smtClean="0"/>
              <a:t>weighting</a:t>
            </a:r>
            <a:r>
              <a:rPr lang="de-DE" dirty="0" smtClean="0"/>
              <a:t> </a:t>
            </a:r>
            <a:r>
              <a:rPr lang="de-DE" dirty="0" err="1" smtClean="0"/>
              <a:t>schemes</a:t>
            </a:r>
            <a:endParaRPr lang="de-DE" dirty="0"/>
          </a:p>
        </p:txBody>
      </p: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2438400" y="4343400"/>
            <a:ext cx="3352800" cy="2222536"/>
            <a:chOff x="432" y="2502"/>
            <a:chExt cx="2256" cy="1530"/>
          </a:xfrm>
        </p:grpSpPr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930" y="2880"/>
              <a:ext cx="454" cy="2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1081" y="3328"/>
              <a:ext cx="303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687" y="3264"/>
              <a:ext cx="453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1687" y="2816"/>
              <a:ext cx="605" cy="2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157" y="2944"/>
              <a:ext cx="832" cy="478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de-DE" sz="1400" b="1">
                  <a:latin typeface="Times" charset="0"/>
                </a:rPr>
                <a:t>A</a:t>
              </a:r>
            </a:p>
            <a:p>
              <a:pPr algn="ctr" eaLnBrk="0" hangingPunct="0"/>
              <a:r>
                <a:rPr lang="de-DE" sz="1400" i="1">
                  <a:latin typeface="Times" charset="0"/>
                </a:rPr>
                <a:t>L1</a:t>
              </a:r>
            </a:p>
            <a:p>
              <a:pPr algn="ctr" eaLnBrk="0" hangingPunct="0"/>
              <a:endParaRPr lang="de-DE" sz="1400">
                <a:latin typeface="Times" charset="0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2216" y="2560"/>
              <a:ext cx="454" cy="437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de-DE" sz="1400" b="1">
                  <a:latin typeface="Times" charset="0"/>
                </a:rPr>
                <a:t>D</a:t>
              </a:r>
            </a:p>
            <a:p>
              <a:pPr algn="ctr" eaLnBrk="0" hangingPunct="0"/>
              <a:r>
                <a:rPr lang="de-DE" sz="1400" i="1">
                  <a:latin typeface="Times" charset="0"/>
                </a:rPr>
                <a:t>L2</a:t>
              </a:r>
            </a:p>
            <a:p>
              <a:pPr algn="ctr" eaLnBrk="0" hangingPunct="0"/>
              <a:endParaRPr lang="de-DE" sz="1400">
                <a:latin typeface="Times" charset="0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2140" y="3253"/>
              <a:ext cx="454" cy="45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de-DE" sz="1400" b="1">
                  <a:latin typeface="Times" charset="0"/>
                </a:rPr>
                <a:t>E</a:t>
              </a:r>
            </a:p>
            <a:p>
              <a:pPr algn="ctr" eaLnBrk="0" hangingPunct="0"/>
              <a:r>
                <a:rPr lang="de-DE" sz="1400" i="1">
                  <a:latin typeface="Times" charset="0"/>
                </a:rPr>
                <a:t>L3</a:t>
              </a:r>
            </a:p>
            <a:p>
              <a:pPr algn="ctr" eaLnBrk="0" hangingPunct="0"/>
              <a:endParaRPr lang="de-DE" sz="1400">
                <a:latin typeface="Times" charset="0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552" y="2640"/>
              <a:ext cx="454" cy="421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de-DE" sz="1400" b="1">
                  <a:latin typeface="Times" charset="0"/>
                </a:rPr>
                <a:t>B</a:t>
              </a:r>
            </a:p>
            <a:p>
              <a:pPr algn="ctr" eaLnBrk="0" hangingPunct="0"/>
              <a:r>
                <a:rPr lang="de-DE" sz="1400" i="1">
                  <a:latin typeface="Times" charset="0"/>
                </a:rPr>
                <a:t>L4</a:t>
              </a:r>
            </a:p>
            <a:p>
              <a:pPr algn="ctr" eaLnBrk="0" hangingPunct="0"/>
              <a:endParaRPr lang="de-DE" sz="1400" i="1">
                <a:latin typeface="Times" charset="0"/>
              </a:endParaRPr>
            </a:p>
            <a:p>
              <a:pPr algn="ctr" eaLnBrk="0" hangingPunct="0"/>
              <a:endParaRPr lang="de-DE" sz="1400">
                <a:latin typeface="Times" charset="0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703" y="3381"/>
              <a:ext cx="454" cy="45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de-DE" sz="1400" b="1">
                  <a:latin typeface="Times" charset="0"/>
                </a:rPr>
                <a:t>C</a:t>
              </a:r>
            </a:p>
            <a:p>
              <a:pPr algn="ctr" eaLnBrk="0" hangingPunct="0"/>
              <a:r>
                <a:rPr lang="de-DE" sz="1400" i="1">
                  <a:latin typeface="Times" charset="0"/>
                </a:rPr>
                <a:t>L3</a:t>
              </a:r>
            </a:p>
            <a:p>
              <a:pPr algn="ctr" eaLnBrk="0" hangingPunct="0"/>
              <a:endParaRPr lang="de-DE" sz="1400">
                <a:latin typeface="Times" charset="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1762" y="2752"/>
              <a:ext cx="3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eaLnBrk="0" hangingPunct="0"/>
              <a:r>
                <a:rPr lang="de-DE" sz="1400"/>
                <a:t>5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081" y="2816"/>
              <a:ext cx="37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eaLnBrk="0" hangingPunct="0"/>
              <a:r>
                <a:rPr lang="de-DE" sz="1400"/>
                <a:t>8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157" y="3392"/>
              <a:ext cx="3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eaLnBrk="0" hangingPunct="0"/>
              <a:r>
                <a:rPr lang="de-DE" sz="1400"/>
                <a:t>6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762" y="3328"/>
              <a:ext cx="3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l" eaLnBrk="0" hangingPunct="0"/>
              <a:r>
                <a:rPr lang="de-DE" sz="1400"/>
                <a:t>3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2256" y="2976"/>
              <a:ext cx="3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1400"/>
                <a:t>deg=1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576" y="3024"/>
              <a:ext cx="3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rnd">
                  <a:solidFill>
                    <a:schemeClr val="tx1"/>
                  </a:solidFill>
                  <a:prstDash val="sysDot"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1400"/>
                <a:t>deg=2</a:t>
              </a: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2160" y="3696"/>
              <a:ext cx="3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1400"/>
                <a:t>deg=3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720" y="3792"/>
              <a:ext cx="3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1400"/>
                <a:t>deg=5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1392" y="3408"/>
              <a:ext cx="39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1400"/>
                <a:t>deg=4</a:t>
              </a: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 flipV="1">
              <a:off x="567" y="2502"/>
              <a:ext cx="102" cy="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 flipV="1">
              <a:off x="432" y="3360"/>
              <a:ext cx="33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H="1" flipV="1">
              <a:off x="432" y="3600"/>
              <a:ext cx="267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H="1">
              <a:off x="432" y="3759"/>
              <a:ext cx="324" cy="1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1056" y="3804"/>
              <a:ext cx="96" cy="2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535" y="3645"/>
              <a:ext cx="153" cy="1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592" y="350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34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556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01601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Properties of </a:t>
            </a:r>
            <a:br>
              <a:rPr lang="en-US" sz="3600" dirty="0" smtClean="0"/>
            </a:br>
            <a:r>
              <a:rPr lang="en-US" sz="3600" dirty="0" smtClean="0"/>
              <a:t>Chinese Whispers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Advantages:</a:t>
            </a:r>
          </a:p>
          <a:p>
            <a:pPr lvl="1"/>
            <a:r>
              <a:rPr lang="en-US" sz="1800" dirty="0"/>
              <a:t>Efficiency: CW is time-linear in the number of edges. This is bound by n² with n= number of nodes, but in real world data, graphs are much sparser</a:t>
            </a:r>
          </a:p>
          <a:p>
            <a:pPr lvl="1"/>
            <a:r>
              <a:rPr lang="en-US" sz="1800" dirty="0"/>
              <a:t>Parameter-free:  this includes number of clusters</a:t>
            </a:r>
          </a:p>
          <a:p>
            <a:endParaRPr lang="en-US" sz="2000" dirty="0"/>
          </a:p>
          <a:p>
            <a:r>
              <a:rPr lang="en-US" sz="2000" dirty="0"/>
              <a:t>Disadvantages: </a:t>
            </a:r>
          </a:p>
          <a:p>
            <a:pPr lvl="1"/>
            <a:r>
              <a:rPr lang="en-US" sz="1800" dirty="0"/>
              <a:t>Non-deterministic: due to random order processing and possible ties </a:t>
            </a:r>
            <a:r>
              <a:rPr lang="en-US" sz="1800" dirty="0" err="1"/>
              <a:t>w.r.t</a:t>
            </a:r>
            <a:r>
              <a:rPr lang="en-US" sz="1800" dirty="0"/>
              <a:t>. the majority.</a:t>
            </a:r>
          </a:p>
          <a:p>
            <a:pPr lvl="1"/>
            <a:r>
              <a:rPr lang="en-US" sz="1800" dirty="0"/>
              <a:t>Does not converge: See </a:t>
            </a:r>
            <a:r>
              <a:rPr lang="en-US" sz="1800" dirty="0" smtClean="0"/>
              <a:t>bowtie tie example</a:t>
            </a:r>
            <a:r>
              <a:rPr lang="en-US" sz="1800" dirty="0"/>
              <a:t>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The disadvantages are usually not severe for NL </a:t>
            </a:r>
            <a:r>
              <a:rPr lang="en-US" sz="2000" dirty="0"/>
              <a:t>data.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4192" r="5000" b="21875"/>
          <a:stretch>
            <a:fillRect/>
          </a:stretch>
        </p:blipFill>
        <p:spPr bwMode="auto">
          <a:xfrm>
            <a:off x="5562600" y="4191000"/>
            <a:ext cx="236220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19756" y="60198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Biemann, C. (2006): Chinese Whispers - an Efficient Graph Clustering Algorithm and its Application to Natural Language Processing Problems. Proceedings of the HLT-NAACL-06 Workshop on Textgraphs-06, New York, USA.</a:t>
            </a:r>
          </a:p>
        </p:txBody>
      </p:sp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7193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8775" y="141287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Application: Language Separation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433592"/>
            <a:ext cx="8640763" cy="4789487"/>
          </a:xfrm>
        </p:spPr>
        <p:txBody>
          <a:bodyPr/>
          <a:lstStyle/>
          <a:p>
            <a:r>
              <a:rPr lang="en-US" sz="2200" dirty="0" smtClean="0"/>
              <a:t>When downloading the internet, we don’t know what languages are there. It would be useful to sort the pages by language</a:t>
            </a:r>
          </a:p>
          <a:p>
            <a:r>
              <a:rPr lang="en-US" sz="2200" dirty="0" smtClean="0"/>
              <a:t>Idea: Train a language classifier on text of known language</a:t>
            </a:r>
          </a:p>
          <a:p>
            <a:r>
              <a:rPr lang="en-US" sz="2200" dirty="0" smtClean="0"/>
              <a:t>Material for supervised training: </a:t>
            </a:r>
          </a:p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German</a:t>
            </a:r>
            <a:r>
              <a:rPr lang="en-US" sz="1600" dirty="0" smtClean="0"/>
              <a:t>: </a:t>
            </a:r>
            <a:r>
              <a:rPr lang="en-US" sz="1600" dirty="0" err="1"/>
              <a:t>Als</a:t>
            </a:r>
            <a:r>
              <a:rPr lang="en-US" sz="1600" dirty="0"/>
              <a:t> </a:t>
            </a:r>
            <a:r>
              <a:rPr lang="en-US" sz="1600" dirty="0" err="1"/>
              <a:t>ich</a:t>
            </a:r>
            <a:r>
              <a:rPr lang="en-US" sz="1600" dirty="0"/>
              <a:t> in der </a:t>
            </a:r>
            <a:r>
              <a:rPr lang="en-US" sz="1600" dirty="0" err="1"/>
              <a:t>Schule</a:t>
            </a:r>
            <a:r>
              <a:rPr lang="en-US" sz="1600" dirty="0"/>
              <a:t> war, gab </a:t>
            </a:r>
            <a:r>
              <a:rPr lang="en-US" sz="1600" dirty="0" err="1"/>
              <a:t>es</a:t>
            </a:r>
            <a:r>
              <a:rPr lang="en-US" sz="1600" dirty="0"/>
              <a:t> </a:t>
            </a:r>
            <a:r>
              <a:rPr lang="en-US" sz="1600" dirty="0" err="1"/>
              <a:t>noch</a:t>
            </a:r>
            <a:r>
              <a:rPr lang="en-US" sz="1600" dirty="0"/>
              <a:t> </a:t>
            </a:r>
            <a:r>
              <a:rPr lang="en-US" sz="1600" dirty="0" err="1"/>
              <a:t>keine</a:t>
            </a:r>
            <a:r>
              <a:rPr lang="en-US" sz="1600" dirty="0"/>
              <a:t> </a:t>
            </a:r>
            <a:r>
              <a:rPr lang="en-US" sz="1600" dirty="0" err="1"/>
              <a:t>Handys</a:t>
            </a:r>
            <a:r>
              <a:rPr lang="en-US" sz="1600" dirty="0"/>
              <a:t>. </a:t>
            </a:r>
            <a:r>
              <a:rPr lang="en-US" sz="1600" dirty="0" err="1"/>
              <a:t>Es</a:t>
            </a:r>
            <a:r>
              <a:rPr lang="en-US" sz="1600" dirty="0"/>
              <a:t> war </a:t>
            </a:r>
            <a:r>
              <a:rPr lang="en-US" sz="1600" dirty="0" err="1"/>
              <a:t>noch</a:t>
            </a:r>
            <a:r>
              <a:rPr lang="en-US" sz="1600" dirty="0"/>
              <a:t> </a:t>
            </a:r>
            <a:r>
              <a:rPr lang="en-US" sz="1600" dirty="0" err="1"/>
              <a:t>nicht</a:t>
            </a:r>
            <a:r>
              <a:rPr lang="en-US" sz="1600" dirty="0"/>
              <a:t> </a:t>
            </a:r>
            <a:r>
              <a:rPr lang="en-US" sz="1600" dirty="0" err="1"/>
              <a:t>möglich</a:t>
            </a:r>
            <a:r>
              <a:rPr lang="en-US" sz="1600" dirty="0"/>
              <a:t>, in der Pause </a:t>
            </a:r>
            <a:r>
              <a:rPr lang="en-US" sz="1600" dirty="0" err="1"/>
              <a:t>zu</a:t>
            </a:r>
            <a:r>
              <a:rPr lang="en-US" sz="1600" dirty="0"/>
              <a:t> </a:t>
            </a:r>
            <a:r>
              <a:rPr lang="en-US" sz="1600" dirty="0" err="1"/>
              <a:t>telefonieren</a:t>
            </a:r>
            <a:r>
              <a:rPr lang="en-US" sz="1600" dirty="0"/>
              <a:t>.  </a:t>
            </a:r>
          </a:p>
          <a:p>
            <a:pPr lvl="1"/>
            <a:r>
              <a:rPr lang="en-US" sz="1600" dirty="0" smtClean="0">
                <a:solidFill>
                  <a:srgbClr val="3366FF"/>
                </a:solidFill>
              </a:rPr>
              <a:t>English</a:t>
            </a:r>
            <a:r>
              <a:rPr lang="en-US" sz="1600" dirty="0"/>
              <a:t>: It does not rain a lot in the Sahara desert. In a way, it is one of the driest regions of the world</a:t>
            </a:r>
            <a:r>
              <a:rPr lang="en-US" sz="1600" dirty="0" smtClean="0"/>
              <a:t>.</a:t>
            </a:r>
          </a:p>
          <a:p>
            <a:r>
              <a:rPr lang="en-US" sz="2200" dirty="0" smtClean="0"/>
              <a:t>Model: most frequent words:</a:t>
            </a:r>
            <a:endParaRPr lang="en-US" sz="2200" dirty="0"/>
          </a:p>
          <a:p>
            <a:pPr lvl="1"/>
            <a:r>
              <a:rPr lang="en-US" sz="2000" dirty="0" smtClean="0"/>
              <a:t>German</a:t>
            </a:r>
            <a:r>
              <a:rPr lang="en-US" sz="2000" dirty="0" smtClean="0">
                <a:solidFill>
                  <a:srgbClr val="FF0000"/>
                </a:solidFill>
              </a:rPr>
              <a:t>: </a:t>
            </a:r>
            <a:r>
              <a:rPr lang="en-US" sz="2000" dirty="0" err="1">
                <a:solidFill>
                  <a:srgbClr val="FF0000"/>
                </a:solidFill>
              </a:rPr>
              <a:t>ich</a:t>
            </a:r>
            <a:r>
              <a:rPr lang="en-US" sz="2000" dirty="0">
                <a:solidFill>
                  <a:srgbClr val="FF0000"/>
                </a:solidFill>
              </a:rPr>
              <a:t>, war, </a:t>
            </a:r>
            <a:r>
              <a:rPr lang="en-US" sz="2000" dirty="0" err="1">
                <a:solidFill>
                  <a:srgbClr val="FF0000"/>
                </a:solidFill>
              </a:rPr>
              <a:t>es</a:t>
            </a:r>
            <a:r>
              <a:rPr lang="en-US" sz="2000" dirty="0">
                <a:solidFill>
                  <a:srgbClr val="FF0000"/>
                </a:solidFill>
              </a:rPr>
              <a:t>, </a:t>
            </a:r>
            <a:r>
              <a:rPr lang="en-US" sz="2000" dirty="0" err="1">
                <a:solidFill>
                  <a:srgbClr val="FF0000"/>
                </a:solidFill>
              </a:rPr>
              <a:t>noch</a:t>
            </a:r>
            <a:r>
              <a:rPr lang="en-US" sz="2000" dirty="0">
                <a:solidFill>
                  <a:srgbClr val="FF0000"/>
                </a:solidFill>
              </a:rPr>
              <a:t>, in </a:t>
            </a:r>
          </a:p>
          <a:p>
            <a:pPr lvl="1"/>
            <a:r>
              <a:rPr lang="en-US" sz="2000" dirty="0" smtClean="0"/>
              <a:t>English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3366FF"/>
                </a:solidFill>
              </a:rPr>
              <a:t>it, the, of, in, a</a:t>
            </a:r>
          </a:p>
          <a:p>
            <a:r>
              <a:rPr lang="en-US" sz="2200" dirty="0" smtClean="0"/>
              <a:t> Classification</a:t>
            </a:r>
            <a:r>
              <a:rPr lang="en-US" sz="2200" dirty="0"/>
              <a:t>:</a:t>
            </a:r>
          </a:p>
          <a:p>
            <a:pPr lvl="1"/>
            <a:r>
              <a:rPr lang="en-US" sz="1100" dirty="0"/>
              <a:t> This is </a:t>
            </a:r>
            <a:r>
              <a:rPr lang="en-US" sz="1100" dirty="0">
                <a:solidFill>
                  <a:srgbClr val="3366FF"/>
                </a:solidFill>
              </a:rPr>
              <a:t>a</a:t>
            </a:r>
            <a:r>
              <a:rPr lang="en-US" sz="1100" dirty="0"/>
              <a:t> test. </a:t>
            </a:r>
            <a:r>
              <a:rPr lang="en-US" sz="1100" dirty="0">
                <a:solidFill>
                  <a:srgbClr val="3366FF"/>
                </a:solidFill>
              </a:rPr>
              <a:t>It</a:t>
            </a:r>
            <a:r>
              <a:rPr lang="en-US" sz="1100" dirty="0"/>
              <a:t> tests </a:t>
            </a:r>
            <a:r>
              <a:rPr lang="en-US" sz="1100" dirty="0">
                <a:solidFill>
                  <a:srgbClr val="3366FF"/>
                </a:solidFill>
              </a:rPr>
              <a:t>a</a:t>
            </a:r>
            <a:r>
              <a:rPr lang="en-US" sz="1100" dirty="0"/>
              <a:t> language identification system. </a:t>
            </a:r>
          </a:p>
          <a:p>
            <a:pPr lvl="1"/>
            <a:r>
              <a:rPr lang="en-US" sz="1100" dirty="0"/>
              <a:t> </a:t>
            </a:r>
            <a:r>
              <a:rPr lang="en-US" sz="1100" dirty="0" err="1">
                <a:solidFill>
                  <a:srgbClr val="FF0000"/>
                </a:solidFill>
              </a:rPr>
              <a:t>Es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 err="1"/>
              <a:t>ist</a:t>
            </a:r>
            <a:r>
              <a:rPr lang="en-US" sz="1100" dirty="0"/>
              <a:t> </a:t>
            </a:r>
            <a:r>
              <a:rPr lang="en-US" sz="1100" dirty="0" err="1">
                <a:solidFill>
                  <a:srgbClr val="FF0000"/>
                </a:solidFill>
              </a:rPr>
              <a:t>noch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  <a:r>
              <a:rPr lang="en-US" sz="1100" dirty="0" err="1"/>
              <a:t>kein</a:t>
            </a:r>
            <a:r>
              <a:rPr lang="en-US" sz="1100" dirty="0"/>
              <a:t> Meister </a:t>
            </a:r>
            <a:r>
              <a:rPr lang="en-US" sz="1100" dirty="0">
                <a:solidFill>
                  <a:srgbClr val="1EFF2E"/>
                </a:solidFill>
              </a:rPr>
              <a:t>in</a:t>
            </a:r>
            <a:r>
              <a:rPr lang="en-US" sz="1100" dirty="0"/>
              <a:t> den </a:t>
            </a:r>
            <a:r>
              <a:rPr lang="en-US" sz="1100" dirty="0" err="1"/>
              <a:t>Brunnen</a:t>
            </a:r>
            <a:r>
              <a:rPr lang="en-US" sz="1100" dirty="0"/>
              <a:t> </a:t>
            </a:r>
            <a:r>
              <a:rPr lang="en-US" sz="1100" dirty="0" err="1"/>
              <a:t>gefallen</a:t>
            </a:r>
            <a:r>
              <a:rPr lang="en-US" sz="1100" dirty="0"/>
              <a:t>. </a:t>
            </a:r>
          </a:p>
          <a:p>
            <a:pPr lvl="1"/>
            <a:r>
              <a:rPr lang="en-US" sz="1100" dirty="0"/>
              <a:t>Soldiers die </a:t>
            </a:r>
            <a:r>
              <a:rPr lang="en-US" sz="1100" dirty="0">
                <a:solidFill>
                  <a:srgbClr val="1EFF2E"/>
                </a:solidFill>
              </a:rPr>
              <a:t>in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3366FF"/>
                </a:solidFill>
              </a:rPr>
              <a:t>the</a:t>
            </a:r>
            <a:r>
              <a:rPr lang="en-US" sz="1100" dirty="0"/>
              <a:t> </a:t>
            </a:r>
            <a:r>
              <a:rPr lang="en-US" sz="1100" dirty="0">
                <a:solidFill>
                  <a:srgbClr val="FF0000"/>
                </a:solidFill>
              </a:rPr>
              <a:t>war</a:t>
            </a:r>
            <a:r>
              <a:rPr lang="en-US" sz="1100" dirty="0"/>
              <a:t>. </a:t>
            </a:r>
          </a:p>
          <a:p>
            <a:pPr lvl="1"/>
            <a:r>
              <a:rPr lang="es-ES_tradnl" sz="1100" dirty="0"/>
              <a:t>Mi aerodeslizador está lleno de </a:t>
            </a:r>
            <a:r>
              <a:rPr lang="es-ES_tradnl" sz="1100" dirty="0" smtClean="0"/>
              <a:t>anguilas</a:t>
            </a:r>
            <a:endParaRPr lang="en-US" sz="2000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6072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60960"/>
            <a:ext cx="6877050" cy="8382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Unsupervised Language Separation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934" y="1524000"/>
            <a:ext cx="4284062" cy="5110479"/>
          </a:xfrm>
        </p:spPr>
        <p:txBody>
          <a:bodyPr>
            <a:normAutofit/>
          </a:bodyPr>
          <a:lstStyle/>
          <a:p>
            <a:r>
              <a:rPr lang="en-US" sz="2400" dirty="0"/>
              <a:t>Multilingual word co-occurrence graph is connected: some words are used in several languages, the same names are also used throughout. </a:t>
            </a:r>
          </a:p>
          <a:p>
            <a:r>
              <a:rPr lang="en-US" sz="2400" dirty="0"/>
              <a:t>Cluster the multilingual word co-occurrence graph and use cluster members to identify sentences/documents belonging to that cluster</a:t>
            </a:r>
          </a:p>
          <a:p>
            <a:endParaRPr lang="de-DE" sz="2400" dirty="0"/>
          </a:p>
        </p:txBody>
      </p:sp>
      <p:pic>
        <p:nvPicPr>
          <p:cNvPr id="8" name="Picture 7" descr="de_en_label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/>
          <a:stretch/>
        </p:blipFill>
        <p:spPr>
          <a:xfrm>
            <a:off x="4430996" y="1107440"/>
            <a:ext cx="4691163" cy="5080000"/>
          </a:xfrm>
          <a:prstGeom prst="rect">
            <a:avLst/>
          </a:prstGeom>
        </p:spPr>
      </p:pic>
      <p:pic>
        <p:nvPicPr>
          <p:cNvPr id="7" name="Picture 6" descr="de_en_plain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" r="1"/>
          <a:stretch/>
        </p:blipFill>
        <p:spPr>
          <a:xfrm>
            <a:off x="4430996" y="1107440"/>
            <a:ext cx="4643120" cy="5080000"/>
          </a:xfrm>
          <a:prstGeom prst="rect">
            <a:avLst/>
          </a:prstGeom>
        </p:spPr>
      </p:pic>
      <p:sp>
        <p:nvSpPr>
          <p:cNvPr id="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18342"/>
            <a:ext cx="2133600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0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08" y="189637"/>
            <a:ext cx="8850132" cy="674394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/>
              <a:t>Clustering </a:t>
            </a:r>
            <a:r>
              <a:rPr lang="en-US" sz="3600" smtClean="0"/>
              <a:t>with </a:t>
            </a:r>
            <a:br>
              <a:rPr lang="en-US" sz="3600" smtClean="0"/>
            </a:br>
            <a:r>
              <a:rPr lang="en-US" sz="3600" smtClean="0"/>
              <a:t>Chinese </a:t>
            </a:r>
            <a:r>
              <a:rPr lang="en-US" sz="3600" dirty="0" smtClean="0"/>
              <a:t>Whispers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1"/>
            <a:ext cx="4284062" cy="480060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Random </a:t>
            </a:r>
            <a:r>
              <a:rPr lang="de-DE" sz="2400" dirty="0" err="1" smtClean="0"/>
              <a:t>Initialization</a:t>
            </a:r>
            <a:endParaRPr lang="de-DE" sz="2400" dirty="0" smtClean="0"/>
          </a:p>
          <a:p>
            <a:r>
              <a:rPr lang="de-DE" sz="2400" dirty="0" smtClean="0"/>
              <a:t>Iteration 1</a:t>
            </a:r>
          </a:p>
          <a:p>
            <a:r>
              <a:rPr lang="de-DE" sz="2400" dirty="0" smtClean="0"/>
              <a:t>Iteration 2</a:t>
            </a:r>
          </a:p>
          <a:p>
            <a:r>
              <a:rPr lang="de-DE" sz="2400" dirty="0" smtClean="0"/>
              <a:t>Iteration 3</a:t>
            </a:r>
          </a:p>
          <a:p>
            <a:r>
              <a:rPr lang="de-DE" sz="2400" dirty="0" smtClean="0"/>
              <a:t>Iteration 4</a:t>
            </a:r>
          </a:p>
          <a:p>
            <a:r>
              <a:rPr lang="de-DE" sz="2400" dirty="0" smtClean="0"/>
              <a:t>Iteration 5 </a:t>
            </a:r>
          </a:p>
          <a:p>
            <a:r>
              <a:rPr lang="de-DE" sz="2400" dirty="0" err="1" smtClean="0"/>
              <a:t>Stop</a:t>
            </a:r>
            <a:endParaRPr lang="de-DE" sz="2400" dirty="0" smtClean="0"/>
          </a:p>
        </p:txBody>
      </p:sp>
      <p:pic>
        <p:nvPicPr>
          <p:cNvPr id="8" name="Picture 7" descr="de_en_label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"/>
          <a:stretch/>
        </p:blipFill>
        <p:spPr>
          <a:xfrm>
            <a:off x="4035409" y="1448251"/>
            <a:ext cx="4714630" cy="5105412"/>
          </a:xfrm>
          <a:prstGeom prst="rect">
            <a:avLst/>
          </a:prstGeom>
        </p:spPr>
      </p:pic>
      <p:pic>
        <p:nvPicPr>
          <p:cNvPr id="9" name="Picture 8" descr="de_en_it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09" y="1448250"/>
            <a:ext cx="4778717" cy="5105412"/>
          </a:xfrm>
          <a:prstGeom prst="rect">
            <a:avLst/>
          </a:prstGeom>
        </p:spPr>
      </p:pic>
      <p:pic>
        <p:nvPicPr>
          <p:cNvPr id="10" name="Picture 9" descr="de_en_it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30" y="1448251"/>
            <a:ext cx="4728417" cy="5105412"/>
          </a:xfrm>
          <a:prstGeom prst="rect">
            <a:avLst/>
          </a:prstGeom>
        </p:spPr>
      </p:pic>
      <p:pic>
        <p:nvPicPr>
          <p:cNvPr id="11" name="Picture 10" descr="de_en_it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"/>
          <a:stretch/>
        </p:blipFill>
        <p:spPr>
          <a:xfrm>
            <a:off x="4090273" y="1449183"/>
            <a:ext cx="4730070" cy="5112713"/>
          </a:xfrm>
          <a:prstGeom prst="rect">
            <a:avLst/>
          </a:prstGeom>
        </p:spPr>
      </p:pic>
      <p:pic>
        <p:nvPicPr>
          <p:cNvPr id="12" name="Picture 11" descr="de_en_it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73" y="1447799"/>
            <a:ext cx="4748927" cy="5101887"/>
          </a:xfrm>
          <a:prstGeom prst="rect">
            <a:avLst/>
          </a:prstGeom>
        </p:spPr>
      </p:pic>
      <p:pic>
        <p:nvPicPr>
          <p:cNvPr id="13" name="Picture 12" descr="de_en_it4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243" y="1447799"/>
            <a:ext cx="4705996" cy="5101887"/>
          </a:xfrm>
          <a:prstGeom prst="rect">
            <a:avLst/>
          </a:prstGeom>
        </p:spPr>
      </p:pic>
      <p:pic>
        <p:nvPicPr>
          <p:cNvPr id="14" name="Picture 13" descr="de_en_it5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"/>
          <a:stretch/>
        </p:blipFill>
        <p:spPr>
          <a:xfrm>
            <a:off x="4035409" y="1447799"/>
            <a:ext cx="4660903" cy="5101887"/>
          </a:xfrm>
          <a:prstGeom prst="rect">
            <a:avLst/>
          </a:prstGeom>
        </p:spPr>
      </p:pic>
      <p:sp>
        <p:nvSpPr>
          <p:cNvPr id="1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49338"/>
            <a:ext cx="2133600" cy="3651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5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Graph representations</a:t>
            </a:r>
            <a:endParaRPr lang="en-US" sz="36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/>
          <a:srcRect t="32711" b="32711"/>
          <a:stretch>
            <a:fillRect/>
          </a:stretch>
        </p:blipFill>
        <p:spPr>
          <a:xfrm>
            <a:off x="579438" y="6096000"/>
            <a:ext cx="8640762" cy="2857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436" y="1508502"/>
            <a:ext cx="7425051" cy="4947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0" y="4343400"/>
            <a:ext cx="1792520" cy="304800"/>
          </a:xfrm>
          <a:prstGeom prst="rect">
            <a:avLst/>
          </a:prstGeom>
        </p:spPr>
      </p:pic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8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296904" y="6442393"/>
            <a:ext cx="13898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000000"/>
                </a:solidFill>
                <a:latin typeface="TheSans UHH Regular"/>
                <a:cs typeface="TheSans UHH Regular"/>
              </a:defRPr>
            </a:lvl1pPr>
          </a:lstStyle>
          <a:p>
            <a:fld id="{88BFD1A0-9AFC-1A45-94EF-E27662B4A2BB}" type="slidenum">
              <a:rPr lang="de-DE" smtClean="0"/>
              <a:t>3</a:t>
            </a:fld>
            <a:endParaRPr lang="de-DE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254158" y="1554009"/>
            <a:ext cx="756032" cy="271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802" y="5177232"/>
            <a:ext cx="2254722" cy="2156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4643" y="5503240"/>
            <a:ext cx="2143362" cy="2261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05475" y="5458039"/>
            <a:ext cx="756032" cy="2713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187" y="2995648"/>
            <a:ext cx="269863" cy="2602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8016" y="3299470"/>
            <a:ext cx="269863" cy="2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8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2"/>
          <p:cNvSpPr>
            <a:spLocks noGrp="1"/>
          </p:cNvSpPr>
          <p:nvPr>
            <p:ph type="title"/>
          </p:nvPr>
        </p:nvSpPr>
        <p:spPr>
          <a:xfrm>
            <a:off x="281821" y="149642"/>
            <a:ext cx="6877050" cy="838200"/>
          </a:xfrm>
        </p:spPr>
        <p:txBody>
          <a:bodyPr/>
          <a:lstStyle/>
          <a:p>
            <a:pPr algn="l"/>
            <a:r>
              <a:rPr lang="en-US" sz="4000" dirty="0" smtClean="0"/>
              <a:t>Distributional Hypothesis</a:t>
            </a:r>
            <a:br>
              <a:rPr lang="en-US" sz="4000" dirty="0" smtClean="0"/>
            </a:br>
            <a:r>
              <a:rPr lang="en-US" sz="3200" dirty="0" smtClean="0"/>
              <a:t>(Recap)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527963"/>
            <a:ext cx="8640763" cy="478948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400" dirty="0">
                <a:latin typeface="TheSans UHH Regular"/>
                <a:cs typeface="TheSans UHH Regular"/>
              </a:rPr>
              <a:t>The </a:t>
            </a:r>
            <a:r>
              <a:rPr lang="en-US" sz="2400" b="1" dirty="0">
                <a:latin typeface="TheSans UHH Regular"/>
                <a:cs typeface="TheSans UHH Regular"/>
              </a:rPr>
              <a:t>Distributional Hypothesis </a:t>
            </a:r>
            <a:r>
              <a:rPr lang="en-US" sz="2400" dirty="0">
                <a:latin typeface="TheSans UHH Regular"/>
                <a:cs typeface="TheSans UHH Regular"/>
              </a:rPr>
              <a:t>in linguistics is the theory that words that occur in similar contexts tend to have similar meanings. </a:t>
            </a:r>
            <a:endParaRPr lang="en-US" sz="2400" dirty="0" smtClean="0">
              <a:latin typeface="TheSans UHH Regular"/>
              <a:cs typeface="TheSans UHH Regular"/>
            </a:endParaRPr>
          </a:p>
          <a:p>
            <a:pPr marL="0" indent="0">
              <a:buNone/>
            </a:pPr>
            <a:r>
              <a:rPr lang="en-US" sz="2400" dirty="0">
                <a:latin typeface="TheSans UHH Regular"/>
                <a:cs typeface="TheSans UHH Regular"/>
              </a:rPr>
              <a:t>The Distributional Hypothesis is the basis for </a:t>
            </a:r>
            <a:r>
              <a:rPr lang="en-US" sz="2400" b="1" dirty="0">
                <a:latin typeface="TheSans UHH Regular"/>
                <a:cs typeface="TheSans UHH Regular"/>
              </a:rPr>
              <a:t>Statistical </a:t>
            </a:r>
            <a:r>
              <a:rPr lang="en-US" sz="2400" b="1" dirty="0" smtClean="0">
                <a:latin typeface="TheSans UHH Regular"/>
                <a:cs typeface="TheSans UHH Regular"/>
              </a:rPr>
              <a:t>Semantics</a:t>
            </a:r>
            <a:r>
              <a:rPr lang="en-US" sz="2400" dirty="0" smtClean="0">
                <a:latin typeface="TheSans UHH Regular"/>
                <a:cs typeface="TheSans UHH Regular"/>
              </a:rPr>
              <a:t>. It </a:t>
            </a:r>
            <a:r>
              <a:rPr lang="en-US" sz="2400" dirty="0">
                <a:latin typeface="TheSans UHH Regular"/>
                <a:cs typeface="TheSans UHH Regular"/>
              </a:rPr>
              <a:t>states that the meaning of a word can be defined in terms of its context</a:t>
            </a:r>
            <a:r>
              <a:rPr lang="en-US" sz="2400" dirty="0" smtClean="0">
                <a:latin typeface="TheSans UHH Regular"/>
                <a:cs typeface="TheSans UHH Regular"/>
              </a:rPr>
              <a:t>.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n-US" sz="2400" dirty="0" smtClean="0">
                <a:latin typeface="TheSans UHH Regular"/>
                <a:cs typeface="TheSans UHH Regular"/>
              </a:rPr>
              <a:t>Distributional Hypothesis:</a:t>
            </a:r>
          </a:p>
          <a:p>
            <a:pPr>
              <a:defRPr/>
            </a:pPr>
            <a:r>
              <a:rPr lang="en-US" sz="2400" dirty="0" smtClean="0">
                <a:latin typeface="TheSans UHH Regular"/>
                <a:cs typeface="TheSans UHH Regular"/>
              </a:rPr>
              <a:t>words are characterized by their (typical) contexts: </a:t>
            </a:r>
            <a:r>
              <a:rPr lang="en-US" sz="2400" dirty="0">
                <a:latin typeface="TheSans UHH Regular"/>
                <a:cs typeface="TheSans UHH Regular"/>
              </a:rPr>
              <a:t>meaning of a word can be defined in terms of its context</a:t>
            </a:r>
            <a:endParaRPr lang="en-US" sz="2400" dirty="0" smtClean="0">
              <a:latin typeface="TheSans UHH Regular"/>
              <a:cs typeface="TheSans UHH Regular"/>
            </a:endParaRPr>
          </a:p>
          <a:p>
            <a:pPr>
              <a:buFont typeface="Wingdings" pitchFamily="2" charset="2"/>
              <a:buChar char="§"/>
              <a:defRPr/>
            </a:pPr>
            <a:r>
              <a:rPr lang="hu-HU" sz="2400" dirty="0" smtClean="0">
                <a:latin typeface="TheSans UHH Regular"/>
                <a:cs typeface="TheSans UHH Regular"/>
              </a:rPr>
              <a:t>words are more similar, the more contexts they share</a:t>
            </a:r>
          </a:p>
          <a:p>
            <a:pPr marL="0" indent="0">
              <a:buNone/>
              <a:defRPr/>
            </a:pPr>
            <a:r>
              <a:rPr lang="en-US" sz="2400" dirty="0" smtClean="0">
                <a:latin typeface="TheSans UHH Regular"/>
                <a:cs typeface="TheSans UHH Regular"/>
                <a:sym typeface="Wingdings"/>
              </a:rPr>
              <a:t>Any </a:t>
            </a:r>
            <a:r>
              <a:rPr lang="en-US" sz="2400" dirty="0">
                <a:latin typeface="TheSans UHH Regular"/>
                <a:cs typeface="TheSans UHH Regular"/>
                <a:sym typeface="Wingdings"/>
              </a:rPr>
              <a:t>process that builds a structure on sentences can be used as a source for contexts</a:t>
            </a:r>
            <a:endParaRPr lang="hu-HU" sz="2400" dirty="0" smtClean="0">
              <a:latin typeface="TheSans UHH Regular"/>
              <a:cs typeface="TheSans UHH Regular"/>
            </a:endParaRPr>
          </a:p>
          <a:p>
            <a:pPr marL="0" indent="0">
              <a:buNone/>
              <a:defRPr/>
            </a:pPr>
            <a:endParaRPr lang="hu-HU" sz="2400" dirty="0">
              <a:latin typeface="TheSans UHH Regular"/>
              <a:cs typeface="TheSans UHH Regular"/>
            </a:endParaRPr>
          </a:p>
          <a:p>
            <a:pPr marL="0" indent="0">
              <a:buNone/>
              <a:defRPr/>
            </a:pPr>
            <a:endParaRPr lang="en-US" sz="2400" dirty="0">
              <a:latin typeface="TheSans UHH Regular"/>
              <a:cs typeface="TheSans UHH Regular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311823" y="6492446"/>
            <a:ext cx="1389896" cy="365125"/>
          </a:xfrm>
        </p:spPr>
        <p:txBody>
          <a:bodyPr/>
          <a:lstStyle/>
          <a:p>
            <a:fld id="{43F0430C-3290-2846-9C5E-237D45BC81A9}" type="slidenum">
              <a:rPr lang="de-DE" smtClean="0"/>
              <a:pPr/>
              <a:t>30</a:t>
            </a:fld>
            <a:endParaRPr lang="de-DE" dirty="0"/>
          </a:p>
        </p:txBody>
      </p:sp>
      <p:sp>
        <p:nvSpPr>
          <p:cNvPr id="6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49634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0444" y="215901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Syntagmatic vs. Paradigmatic Relations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5257800"/>
            <a:ext cx="8640763" cy="1047750"/>
          </a:xfrm>
        </p:spPr>
        <p:txBody>
          <a:bodyPr/>
          <a:lstStyle/>
          <a:p>
            <a:r>
              <a:rPr lang="en-US" sz="2400" dirty="0" smtClean="0"/>
              <a:t>Syntagmatic Relations: syntactic constraints in the context</a:t>
            </a:r>
          </a:p>
          <a:p>
            <a:r>
              <a:rPr lang="en-US" sz="2400" dirty="0" smtClean="0"/>
              <a:t>Paradigmatic Relations: associations, semantic constraints</a:t>
            </a:r>
            <a:endParaRPr lang="en-US" sz="2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76200" y="1473201"/>
            <a:ext cx="6400800" cy="3860799"/>
            <a:chOff x="0" y="1244600"/>
            <a:chExt cx="9144000" cy="4709489"/>
          </a:xfrm>
        </p:grpSpPr>
        <p:sp>
          <p:nvSpPr>
            <p:cNvPr id="5" name="Rectangle 4"/>
            <p:cNvSpPr/>
            <p:nvPr/>
          </p:nvSpPr>
          <p:spPr>
            <a:xfrm>
              <a:off x="1406769" y="5562600"/>
              <a:ext cx="7737231" cy="3914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/>
                <a:t>http://</a:t>
              </a:r>
              <a:r>
                <a:rPr lang="en-US" sz="1200" dirty="0" err="1"/>
                <a:t>courses.nus.edu.sg</a:t>
              </a:r>
              <a:r>
                <a:rPr lang="en-US" sz="1200" dirty="0"/>
                <a:t>/course/</a:t>
              </a:r>
              <a:r>
                <a:rPr lang="en-US" sz="1200" dirty="0" err="1"/>
                <a:t>elltankw</a:t>
              </a:r>
              <a:r>
                <a:rPr lang="en-US" sz="1200" dirty="0"/>
                <a:t>/history/Vocab/</a:t>
              </a:r>
              <a:r>
                <a:rPr lang="en-US" sz="1200" dirty="0" err="1"/>
                <a:t>B.htm</a:t>
              </a:r>
              <a:endParaRPr lang="en-US" sz="12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244600"/>
              <a:ext cx="9144000" cy="4358244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6477000" y="3516868"/>
            <a:ext cx="258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Ferdinand de Saussure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617220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Ferdinand de Saussure. </a:t>
            </a:r>
            <a:r>
              <a:rPr lang="en-US" sz="1000" dirty="0" err="1"/>
              <a:t>Cours</a:t>
            </a:r>
            <a:r>
              <a:rPr lang="en-US" sz="1000" dirty="0"/>
              <a:t> de </a:t>
            </a:r>
            <a:r>
              <a:rPr lang="en-US" sz="1000" dirty="0" err="1"/>
              <a:t>linguistique</a:t>
            </a:r>
            <a:r>
              <a:rPr lang="en-US" sz="1000" dirty="0"/>
              <a:t> </a:t>
            </a:r>
            <a:r>
              <a:rPr lang="en-US" sz="1000" dirty="0" err="1"/>
              <a:t>generale</a:t>
            </a:r>
            <a:r>
              <a:rPr lang="en-US" sz="1000" dirty="0"/>
              <a:t>. Paris: </a:t>
            </a:r>
            <a:r>
              <a:rPr lang="en-US" sz="1000" dirty="0" err="1"/>
              <a:t>Payot</a:t>
            </a:r>
            <a:r>
              <a:rPr lang="en-US" sz="1000" dirty="0"/>
              <a:t>, 1916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15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8144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89254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The @@ operation: producing </a:t>
            </a:r>
            <a:br>
              <a:rPr lang="en-US" sz="3600" dirty="0" smtClean="0"/>
            </a:br>
            <a:r>
              <a:rPr lang="en-US" sz="3600" dirty="0" smtClean="0"/>
              <a:t>pairs of Terms and Contexts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SENTENCE</a:t>
            </a:r>
            <a:r>
              <a:rPr lang="en-US" sz="2000" dirty="0" smtClean="0"/>
              <a:t>: </a:t>
            </a:r>
          </a:p>
          <a:p>
            <a:pPr marL="0" indent="0" algn="ctr">
              <a:buNone/>
            </a:pPr>
            <a:r>
              <a:rPr lang="en-US" sz="2000" i="1" dirty="0" smtClean="0"/>
              <a:t>I </a:t>
            </a:r>
            <a:r>
              <a:rPr lang="en-US" sz="2000" i="1" dirty="0"/>
              <a:t>suffered from a cold and took aspirin</a:t>
            </a:r>
            <a:r>
              <a:rPr lang="en-US" sz="2000" i="1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STANFORD COLLAPSED DEPENDENCIES: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err="1"/>
              <a:t>nsubj</a:t>
            </a:r>
            <a:r>
              <a:rPr lang="en-US" sz="2000" dirty="0"/>
              <a:t>(</a:t>
            </a:r>
            <a:r>
              <a:rPr lang="en-US" sz="2000" dirty="0" smtClean="0"/>
              <a:t>suffered, I); </a:t>
            </a:r>
            <a:r>
              <a:rPr lang="en-US" sz="2000" dirty="0" err="1" smtClean="0"/>
              <a:t>nsubj</a:t>
            </a:r>
            <a:r>
              <a:rPr lang="en-US" sz="2000" dirty="0"/>
              <a:t>(</a:t>
            </a:r>
            <a:r>
              <a:rPr lang="en-US" sz="2000" dirty="0" smtClean="0"/>
              <a:t>took, I); </a:t>
            </a:r>
            <a:r>
              <a:rPr lang="en-US" sz="2000" dirty="0"/>
              <a:t>root(</a:t>
            </a:r>
            <a:r>
              <a:rPr lang="en-US" sz="2000" dirty="0" smtClean="0"/>
              <a:t>ROOT, suffered); </a:t>
            </a:r>
            <a:r>
              <a:rPr lang="en-US" sz="2000" dirty="0" err="1"/>
              <a:t>det</a:t>
            </a:r>
            <a:r>
              <a:rPr lang="en-US" sz="2000" dirty="0"/>
              <a:t>(</a:t>
            </a:r>
            <a:r>
              <a:rPr lang="en-US" sz="2000" dirty="0" smtClean="0"/>
              <a:t>cold, a); </a:t>
            </a:r>
            <a:r>
              <a:rPr lang="en-US" sz="2000" dirty="0" err="1"/>
              <a:t>prep_from</a:t>
            </a:r>
            <a:r>
              <a:rPr lang="en-US" sz="2000" dirty="0"/>
              <a:t>(</a:t>
            </a:r>
            <a:r>
              <a:rPr lang="en-US" sz="2000" dirty="0" smtClean="0"/>
              <a:t>suffered, cold); </a:t>
            </a:r>
            <a:r>
              <a:rPr lang="en-US" sz="2000" dirty="0" err="1"/>
              <a:t>conj_and</a:t>
            </a:r>
            <a:r>
              <a:rPr lang="en-US" sz="2000" dirty="0"/>
              <a:t>(</a:t>
            </a:r>
            <a:r>
              <a:rPr lang="en-US" sz="2000" dirty="0" smtClean="0"/>
              <a:t>suffered, took); </a:t>
            </a:r>
            <a:r>
              <a:rPr lang="en-US" sz="2000" dirty="0" err="1"/>
              <a:t>dobj</a:t>
            </a:r>
            <a:r>
              <a:rPr lang="en-US" sz="2000" dirty="0"/>
              <a:t>(</a:t>
            </a:r>
            <a:r>
              <a:rPr lang="en-US" sz="2000" dirty="0" smtClean="0"/>
              <a:t>took, aspirin)</a:t>
            </a:r>
            <a:endParaRPr lang="en-US" sz="2000" b="1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TERM-CONTEXT PAIRS:</a:t>
            </a:r>
            <a:endParaRPr lang="en-US" sz="2000" dirty="0" smtClean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304800" y="4572000"/>
            <a:ext cx="4038600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suffered	</a:t>
            </a:r>
            <a:r>
              <a:rPr lang="en-US" dirty="0" smtClean="0"/>
              <a:t>  	</a:t>
            </a:r>
            <a:r>
              <a:rPr lang="en-US" dirty="0" err="1" smtClean="0"/>
              <a:t>nsubj</a:t>
            </a:r>
            <a:r>
              <a:rPr lang="en-US" dirty="0"/>
              <a:t>(@@, I</a:t>
            </a:r>
            <a:r>
              <a:rPr lang="en-US" dirty="0" smtClean="0"/>
              <a:t>)			1</a:t>
            </a:r>
            <a:endParaRPr lang="en-US" dirty="0"/>
          </a:p>
          <a:p>
            <a:r>
              <a:rPr lang="en-US" dirty="0"/>
              <a:t>took	</a:t>
            </a:r>
            <a:r>
              <a:rPr lang="en-US" dirty="0" smtClean="0"/>
              <a:t>  		</a:t>
            </a:r>
            <a:r>
              <a:rPr lang="en-US" dirty="0" err="1" smtClean="0"/>
              <a:t>nsubj</a:t>
            </a:r>
            <a:r>
              <a:rPr lang="en-US" dirty="0"/>
              <a:t>(@@, I</a:t>
            </a:r>
            <a:r>
              <a:rPr lang="en-US" dirty="0" smtClean="0"/>
              <a:t>)			1</a:t>
            </a:r>
            <a:endParaRPr lang="en-US" dirty="0"/>
          </a:p>
          <a:p>
            <a:r>
              <a:rPr lang="en-US" dirty="0"/>
              <a:t>cold	</a:t>
            </a:r>
            <a:r>
              <a:rPr lang="en-US" dirty="0" smtClean="0"/>
              <a:t>  		</a:t>
            </a:r>
            <a:r>
              <a:rPr lang="en-US" dirty="0" err="1" smtClean="0"/>
              <a:t>det</a:t>
            </a:r>
            <a:r>
              <a:rPr lang="en-US" dirty="0"/>
              <a:t>(@@, a</a:t>
            </a:r>
            <a:r>
              <a:rPr lang="en-US" dirty="0" smtClean="0"/>
              <a:t>)			1</a:t>
            </a:r>
            <a:endParaRPr lang="en-US" dirty="0"/>
          </a:p>
          <a:p>
            <a:r>
              <a:rPr lang="en-US" dirty="0"/>
              <a:t>suffered	</a:t>
            </a:r>
            <a:r>
              <a:rPr lang="en-US" dirty="0" smtClean="0"/>
              <a:t>  	</a:t>
            </a:r>
            <a:r>
              <a:rPr lang="en-US" dirty="0" err="1" smtClean="0"/>
              <a:t>prep_from</a:t>
            </a:r>
            <a:r>
              <a:rPr lang="en-US" dirty="0"/>
              <a:t>(@@, </a:t>
            </a:r>
            <a:r>
              <a:rPr lang="en-US" dirty="0" smtClean="0"/>
              <a:t>cold)	1</a:t>
            </a:r>
            <a:endParaRPr lang="en-US" dirty="0"/>
          </a:p>
          <a:p>
            <a:r>
              <a:rPr lang="en-US" dirty="0"/>
              <a:t>suffered	</a:t>
            </a:r>
            <a:r>
              <a:rPr lang="en-US" dirty="0" smtClean="0"/>
              <a:t>  	</a:t>
            </a:r>
            <a:r>
              <a:rPr lang="en-US" dirty="0" err="1" smtClean="0"/>
              <a:t>conj_and</a:t>
            </a:r>
            <a:r>
              <a:rPr lang="en-US" dirty="0"/>
              <a:t>(@@, took</a:t>
            </a:r>
            <a:r>
              <a:rPr lang="en-US" dirty="0" smtClean="0"/>
              <a:t>)	1</a:t>
            </a:r>
            <a:endParaRPr lang="en-US" dirty="0"/>
          </a:p>
          <a:p>
            <a:r>
              <a:rPr lang="en-US" dirty="0"/>
              <a:t>took	</a:t>
            </a:r>
            <a:r>
              <a:rPr lang="en-US" dirty="0" smtClean="0"/>
              <a:t>  		</a:t>
            </a:r>
            <a:r>
              <a:rPr lang="en-US" dirty="0" err="1" smtClean="0"/>
              <a:t>dobj</a:t>
            </a:r>
            <a:r>
              <a:rPr lang="en-US" dirty="0"/>
              <a:t>(@@, aspirin</a:t>
            </a:r>
            <a:r>
              <a:rPr lang="en-US" dirty="0" smtClean="0"/>
              <a:t>)		1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48200" y="4572000"/>
            <a:ext cx="4114800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I	</a:t>
            </a:r>
            <a:r>
              <a:rPr lang="en-US" dirty="0" smtClean="0"/>
              <a:t>	</a:t>
            </a:r>
            <a:r>
              <a:rPr lang="en-US" dirty="0" err="1" smtClean="0"/>
              <a:t>nsubj</a:t>
            </a:r>
            <a:r>
              <a:rPr lang="en-US" dirty="0" smtClean="0"/>
              <a:t>(suffered</a:t>
            </a:r>
            <a:r>
              <a:rPr lang="en-US" dirty="0"/>
              <a:t>, @@</a:t>
            </a:r>
            <a:r>
              <a:rPr lang="en-US" dirty="0" smtClean="0"/>
              <a:t>)		1</a:t>
            </a:r>
            <a:endParaRPr lang="en-US" dirty="0"/>
          </a:p>
          <a:p>
            <a:r>
              <a:rPr lang="en-US" dirty="0"/>
              <a:t>I	</a:t>
            </a:r>
            <a:r>
              <a:rPr lang="en-US" dirty="0" smtClean="0"/>
              <a:t>	</a:t>
            </a:r>
            <a:r>
              <a:rPr lang="en-US" dirty="0" err="1" smtClean="0"/>
              <a:t>nsubj</a:t>
            </a:r>
            <a:r>
              <a:rPr lang="en-US" dirty="0" smtClean="0"/>
              <a:t>(took</a:t>
            </a:r>
            <a:r>
              <a:rPr lang="en-US" dirty="0"/>
              <a:t>, @@</a:t>
            </a:r>
            <a:r>
              <a:rPr lang="en-US" dirty="0" smtClean="0"/>
              <a:t>)			1</a:t>
            </a:r>
            <a:endParaRPr lang="en-US" dirty="0"/>
          </a:p>
          <a:p>
            <a:r>
              <a:rPr lang="en-US" dirty="0"/>
              <a:t>a	</a:t>
            </a:r>
            <a:r>
              <a:rPr lang="en-US" dirty="0" smtClean="0"/>
              <a:t>	</a:t>
            </a:r>
            <a:r>
              <a:rPr lang="en-US" dirty="0" err="1" smtClean="0"/>
              <a:t>det</a:t>
            </a:r>
            <a:r>
              <a:rPr lang="en-US" dirty="0" smtClean="0"/>
              <a:t>(cold</a:t>
            </a:r>
            <a:r>
              <a:rPr lang="en-US" dirty="0"/>
              <a:t>, @@</a:t>
            </a:r>
            <a:r>
              <a:rPr lang="en-US" dirty="0" smtClean="0"/>
              <a:t>)				1</a:t>
            </a:r>
            <a:endParaRPr lang="en-US" dirty="0"/>
          </a:p>
          <a:p>
            <a:r>
              <a:rPr lang="en-US" dirty="0"/>
              <a:t>cold	</a:t>
            </a:r>
            <a:r>
              <a:rPr lang="en-US" dirty="0" smtClean="0"/>
              <a:t>	</a:t>
            </a:r>
            <a:r>
              <a:rPr lang="en-US" dirty="0" err="1" smtClean="0"/>
              <a:t>prep_from</a:t>
            </a:r>
            <a:r>
              <a:rPr lang="en-US" dirty="0" smtClean="0"/>
              <a:t>(suffered</a:t>
            </a:r>
            <a:r>
              <a:rPr lang="en-US" dirty="0"/>
              <a:t>, @@</a:t>
            </a:r>
            <a:r>
              <a:rPr lang="en-US" dirty="0" smtClean="0"/>
              <a:t>)	1</a:t>
            </a:r>
            <a:endParaRPr lang="en-US" dirty="0"/>
          </a:p>
          <a:p>
            <a:r>
              <a:rPr lang="en-US" dirty="0"/>
              <a:t>took	</a:t>
            </a:r>
            <a:r>
              <a:rPr lang="en-US" dirty="0" smtClean="0"/>
              <a:t>	</a:t>
            </a:r>
            <a:r>
              <a:rPr lang="en-US" dirty="0" err="1" smtClean="0"/>
              <a:t>conj_and</a:t>
            </a:r>
            <a:r>
              <a:rPr lang="en-US" dirty="0" smtClean="0"/>
              <a:t>(suffered</a:t>
            </a:r>
            <a:r>
              <a:rPr lang="en-US" dirty="0"/>
              <a:t>, </a:t>
            </a:r>
            <a:r>
              <a:rPr lang="en-US" dirty="0" smtClean="0"/>
              <a:t>@@)		1</a:t>
            </a:r>
            <a:endParaRPr lang="en-US" dirty="0"/>
          </a:p>
          <a:p>
            <a:r>
              <a:rPr lang="en-US" dirty="0"/>
              <a:t>aspirin	</a:t>
            </a:r>
            <a:r>
              <a:rPr lang="en-US" dirty="0" err="1"/>
              <a:t>dobj</a:t>
            </a:r>
            <a:r>
              <a:rPr lang="en-US" dirty="0"/>
              <a:t>(took, @@</a:t>
            </a:r>
            <a:r>
              <a:rPr lang="en-US" dirty="0" smtClean="0"/>
              <a:t>)	</a:t>
            </a:r>
            <a:r>
              <a:rPr lang="en-US" smtClean="0"/>
              <a:t>		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15000" y="2743200"/>
            <a:ext cx="221076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/>
              <a:t>http://nlp.stanford.edu:8080/parser/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02922"/>
            <a:ext cx="5264150" cy="115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10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84698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Distributional Thesaurus (DT)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153400" cy="129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Computed from distributional similarity statistics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Entry</a:t>
            </a:r>
            <a:r>
              <a:rPr lang="en-US" sz="2000" dirty="0"/>
              <a:t> for a </a:t>
            </a:r>
            <a:r>
              <a:rPr lang="en-US" sz="2000" b="1" dirty="0"/>
              <a:t>target</a:t>
            </a:r>
            <a:r>
              <a:rPr lang="en-US" sz="2000" dirty="0"/>
              <a:t> word consists of a ranked list of neighbors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endParaRPr lang="en-US" sz="2000" dirty="0"/>
          </a:p>
        </p:txBody>
      </p:sp>
      <p:sp>
        <p:nvSpPr>
          <p:cNvPr id="179204" name="Text Box 4"/>
          <p:cNvSpPr txBox="1">
            <a:spLocks noChangeArrowheads="1"/>
          </p:cNvSpPr>
          <p:nvPr/>
        </p:nvSpPr>
        <p:spPr bwMode="auto">
          <a:xfrm>
            <a:off x="152400" y="2611198"/>
            <a:ext cx="2667000" cy="339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b="1" dirty="0">
                <a:latin typeface="Courier New" charset="0"/>
              </a:rPr>
              <a:t>meeting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meeting	</a:t>
            </a:r>
            <a:r>
              <a:rPr lang="en-US" sz="1400" dirty="0" smtClean="0">
                <a:latin typeface="Courier New" charset="0"/>
              </a:rPr>
              <a:t>	288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meetings	</a:t>
            </a:r>
            <a:r>
              <a:rPr lang="en-US" sz="1400" dirty="0" smtClean="0">
                <a:latin typeface="Courier New" charset="0"/>
              </a:rPr>
              <a:t>	102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hearing	</a:t>
            </a:r>
            <a:r>
              <a:rPr lang="en-US" sz="1400" dirty="0" smtClean="0">
                <a:latin typeface="Courier New" charset="0"/>
              </a:rPr>
              <a:t>	89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session	</a:t>
            </a:r>
            <a:r>
              <a:rPr lang="en-US" sz="1400" dirty="0" smtClean="0">
                <a:latin typeface="Courier New" charset="0"/>
              </a:rPr>
              <a:t>	68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conference	62</a:t>
            </a: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summit	</a:t>
            </a:r>
            <a:r>
              <a:rPr lang="en-US" sz="1400" dirty="0" smtClean="0">
                <a:latin typeface="Courier New" charset="0"/>
              </a:rPr>
              <a:t>	51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forum	</a:t>
            </a:r>
            <a:r>
              <a:rPr lang="en-US" sz="1400" dirty="0" smtClean="0">
                <a:latin typeface="Courier New" charset="0"/>
              </a:rPr>
              <a:t>	46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workshop	</a:t>
            </a:r>
            <a:r>
              <a:rPr lang="en-US" sz="1400" dirty="0" smtClean="0">
                <a:latin typeface="Courier New" charset="0"/>
              </a:rPr>
              <a:t>	46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hearings	</a:t>
            </a:r>
            <a:r>
              <a:rPr lang="en-US" sz="1400" dirty="0" smtClean="0">
                <a:latin typeface="Courier New" charset="0"/>
              </a:rPr>
              <a:t>	46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ceremony	</a:t>
            </a:r>
            <a:r>
              <a:rPr lang="en-US" sz="1400" dirty="0" smtClean="0">
                <a:latin typeface="Courier New" charset="0"/>
              </a:rPr>
              <a:t>	45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sessions	</a:t>
            </a:r>
            <a:r>
              <a:rPr lang="en-US" sz="1400" dirty="0" smtClean="0">
                <a:latin typeface="Courier New" charset="0"/>
              </a:rPr>
              <a:t>	41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briefing	</a:t>
            </a:r>
            <a:r>
              <a:rPr lang="en-US" sz="1400" dirty="0" smtClean="0">
                <a:latin typeface="Courier New" charset="0"/>
              </a:rPr>
              <a:t>	40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event	</a:t>
            </a:r>
            <a:r>
              <a:rPr lang="en-US" sz="1400" dirty="0" smtClean="0">
                <a:latin typeface="Courier New" charset="0"/>
              </a:rPr>
              <a:t>	40</a:t>
            </a:r>
            <a:endParaRPr lang="en-US" sz="1400" dirty="0">
              <a:latin typeface="Courier New" charset="0"/>
            </a:endParaRP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convention	38</a:t>
            </a: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>
                <a:latin typeface="Courier New" charset="0"/>
              </a:rPr>
              <a:t>gathering	36</a:t>
            </a:r>
          </a:p>
          <a:p>
            <a:pPr eaLnBrk="1" hangingPunct="1">
              <a:lnSpc>
                <a:spcPct val="90000"/>
              </a:lnSpc>
              <a:buClr>
                <a:srgbClr val="9CC6D6"/>
              </a:buClr>
              <a:buSzPct val="75000"/>
              <a:buFont typeface="Arial" charset="0"/>
              <a:buNone/>
            </a:pPr>
            <a:r>
              <a:rPr lang="en-US" sz="1400" dirty="0" smtClean="0">
                <a:latin typeface="Courier New" charset="0"/>
              </a:rPr>
              <a:t>.</a:t>
            </a:r>
            <a:r>
              <a:rPr lang="en-US" sz="1400" dirty="0">
                <a:latin typeface="Courier New" charset="0"/>
              </a:rPr>
              <a:t>..</a:t>
            </a:r>
            <a:endParaRPr lang="en-US" dirty="0"/>
          </a:p>
        </p:txBody>
      </p:sp>
      <p:sp>
        <p:nvSpPr>
          <p:cNvPr id="179205" name="Text Box 5"/>
          <p:cNvSpPr txBox="1">
            <a:spLocks noChangeArrowheads="1"/>
          </p:cNvSpPr>
          <p:nvPr/>
        </p:nvSpPr>
        <p:spPr bwMode="auto">
          <a:xfrm>
            <a:off x="2971800" y="2556569"/>
            <a:ext cx="2971800" cy="3539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b="1" dirty="0" smtClean="0">
                <a:latin typeface="Courier New" charset="0"/>
              </a:rPr>
              <a:t>articulate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articulate	89</a:t>
            </a:r>
          </a:p>
          <a:p>
            <a:r>
              <a:rPr lang="en-US" sz="1400" dirty="0">
                <a:latin typeface="Courier New" charset="0"/>
              </a:rPr>
              <a:t>explain	</a:t>
            </a:r>
            <a:r>
              <a:rPr lang="en-US" sz="1400" dirty="0" smtClean="0">
                <a:latin typeface="Courier New" charset="0"/>
              </a:rPr>
              <a:t>	19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understand	17</a:t>
            </a:r>
          </a:p>
          <a:p>
            <a:r>
              <a:rPr lang="en-US" sz="1400" dirty="0">
                <a:latin typeface="Courier New" charset="0"/>
              </a:rPr>
              <a:t>communicate	17</a:t>
            </a:r>
          </a:p>
          <a:p>
            <a:r>
              <a:rPr lang="en-US" sz="1400" dirty="0">
                <a:latin typeface="Courier New" charset="0"/>
              </a:rPr>
              <a:t>defend	</a:t>
            </a:r>
            <a:r>
              <a:rPr lang="en-US" sz="1400" dirty="0" smtClean="0">
                <a:latin typeface="Courier New" charset="0"/>
              </a:rPr>
              <a:t>	16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establish	15</a:t>
            </a:r>
          </a:p>
          <a:p>
            <a:r>
              <a:rPr lang="en-US" sz="1400" dirty="0">
                <a:latin typeface="Courier New" charset="0"/>
              </a:rPr>
              <a:t>deliver	</a:t>
            </a:r>
            <a:r>
              <a:rPr lang="en-US" sz="1400" dirty="0" smtClean="0">
                <a:latin typeface="Courier New" charset="0"/>
              </a:rPr>
              <a:t>	14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evaluate	</a:t>
            </a:r>
            <a:r>
              <a:rPr lang="en-US" sz="1400" dirty="0" smtClean="0">
                <a:latin typeface="Courier New" charset="0"/>
              </a:rPr>
              <a:t>	14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adjust	</a:t>
            </a:r>
            <a:r>
              <a:rPr lang="en-US" sz="1400" dirty="0" smtClean="0">
                <a:latin typeface="Courier New" charset="0"/>
              </a:rPr>
              <a:t>	14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manage	</a:t>
            </a:r>
            <a:r>
              <a:rPr lang="en-US" sz="1400" dirty="0" smtClean="0">
                <a:latin typeface="Courier New" charset="0"/>
              </a:rPr>
              <a:t>	13</a:t>
            </a:r>
            <a:endParaRPr lang="en-US" sz="1400" dirty="0">
              <a:latin typeface="Courier New" charset="0"/>
            </a:endParaRPr>
          </a:p>
          <a:p>
            <a:r>
              <a:rPr lang="en-US" sz="1400" dirty="0">
                <a:latin typeface="Courier New" charset="0"/>
              </a:rPr>
              <a:t>speak	</a:t>
            </a:r>
            <a:r>
              <a:rPr lang="en-US" sz="1400" dirty="0" smtClean="0">
                <a:latin typeface="Courier New" charset="0"/>
              </a:rPr>
              <a:t>	13</a:t>
            </a:r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change	</a:t>
            </a:r>
            <a:r>
              <a:rPr lang="en-US" sz="1400" dirty="0">
                <a:latin typeface="Courier New" charset="0"/>
              </a:rPr>
              <a:t>	13</a:t>
            </a:r>
          </a:p>
          <a:p>
            <a:r>
              <a:rPr lang="en-US" sz="1400" dirty="0" smtClean="0">
                <a:latin typeface="Courier New" charset="0"/>
              </a:rPr>
              <a:t>answer	</a:t>
            </a:r>
            <a:r>
              <a:rPr lang="en-US" sz="1400" dirty="0">
                <a:latin typeface="Courier New" charset="0"/>
              </a:rPr>
              <a:t>	13</a:t>
            </a:r>
          </a:p>
          <a:p>
            <a:r>
              <a:rPr lang="en-US" sz="1400" dirty="0">
                <a:latin typeface="Courier New" charset="0"/>
              </a:rPr>
              <a:t>maintain	</a:t>
            </a:r>
            <a:r>
              <a:rPr lang="en-US" sz="1400" dirty="0" smtClean="0">
                <a:latin typeface="Courier New" charset="0"/>
              </a:rPr>
              <a:t>	13</a:t>
            </a:r>
            <a:endParaRPr lang="en-US" sz="1400" dirty="0">
              <a:latin typeface="Courier New" charset="0"/>
            </a:endParaRPr>
          </a:p>
          <a:p>
            <a:r>
              <a:rPr lang="en-US" sz="1400" dirty="0" smtClean="0">
                <a:latin typeface="Courier New" charset="0"/>
              </a:rPr>
              <a:t>.</a:t>
            </a:r>
            <a:r>
              <a:rPr lang="en-US" sz="1400" dirty="0">
                <a:latin typeface="Courier New" charset="0"/>
              </a:rPr>
              <a:t>..</a:t>
            </a: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2895600"/>
            <a:ext cx="1676400" cy="3810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immaculate</a:t>
            </a:r>
            <a:endParaRPr lang="en-US" dirty="0"/>
          </a:p>
        </p:txBody>
      </p:sp>
      <p:sp>
        <p:nvSpPr>
          <p:cNvPr id="10" name="Oval 14"/>
          <p:cNvSpPr>
            <a:spLocks noChangeArrowheads="1"/>
          </p:cNvSpPr>
          <p:nvPr/>
        </p:nvSpPr>
        <p:spPr bwMode="auto">
          <a:xfrm>
            <a:off x="7543800" y="2895600"/>
            <a:ext cx="1219200" cy="381000"/>
          </a:xfrm>
          <a:prstGeom prst="ellipse">
            <a:avLst/>
          </a:prstGeom>
          <a:solidFill>
            <a:srgbClr val="E3D8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dirty="0" err="1"/>
              <a:t>amod</a:t>
            </a:r>
            <a:r>
              <a:rPr lang="en-US" sz="1000" dirty="0" smtClean="0"/>
              <a:t>(condition,@@)</a:t>
            </a:r>
            <a:endParaRPr lang="en-US" sz="1000" dirty="0"/>
          </a:p>
        </p:txBody>
      </p:sp>
      <p:sp>
        <p:nvSpPr>
          <p:cNvPr id="11" name="Oval 15"/>
          <p:cNvSpPr>
            <a:spLocks noChangeArrowheads="1"/>
          </p:cNvSpPr>
          <p:nvPr/>
        </p:nvSpPr>
        <p:spPr bwMode="auto">
          <a:xfrm>
            <a:off x="5334000" y="3505200"/>
            <a:ext cx="1676400" cy="3810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perfect</a:t>
            </a:r>
            <a:endParaRPr lang="en-US" dirty="0"/>
          </a:p>
        </p:txBody>
      </p:sp>
      <p:sp>
        <p:nvSpPr>
          <p:cNvPr id="14" name="Oval 18"/>
          <p:cNvSpPr>
            <a:spLocks noChangeArrowheads="1"/>
          </p:cNvSpPr>
          <p:nvPr/>
        </p:nvSpPr>
        <p:spPr bwMode="auto">
          <a:xfrm>
            <a:off x="7543800" y="3505200"/>
            <a:ext cx="1219200" cy="381000"/>
          </a:xfrm>
          <a:prstGeom prst="ellipse">
            <a:avLst/>
          </a:prstGeom>
          <a:solidFill>
            <a:srgbClr val="E3D8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dirty="0" err="1" smtClean="0"/>
              <a:t>amod</a:t>
            </a:r>
            <a:r>
              <a:rPr lang="en-US" sz="1000" dirty="0"/>
              <a:t>(</a:t>
            </a:r>
            <a:r>
              <a:rPr lang="en-US" sz="1000" dirty="0" smtClean="0"/>
              <a:t>timing,@@)</a:t>
            </a:r>
            <a:endParaRPr lang="en-US" sz="1000" dirty="0"/>
          </a:p>
        </p:txBody>
      </p:sp>
      <p:sp>
        <p:nvSpPr>
          <p:cNvPr id="15" name="Oval 19"/>
          <p:cNvSpPr>
            <a:spLocks noChangeArrowheads="1"/>
          </p:cNvSpPr>
          <p:nvPr/>
        </p:nvSpPr>
        <p:spPr bwMode="auto">
          <a:xfrm>
            <a:off x="7543800" y="4114800"/>
            <a:ext cx="1219200" cy="381000"/>
          </a:xfrm>
          <a:prstGeom prst="ellipse">
            <a:avLst/>
          </a:prstGeom>
          <a:solidFill>
            <a:srgbClr val="E3D8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dirty="0" err="1"/>
              <a:t>nsubj</a:t>
            </a:r>
            <a:r>
              <a:rPr lang="en-US" sz="1000" dirty="0" smtClean="0"/>
              <a:t>(@@,hair)</a:t>
            </a:r>
            <a:endParaRPr lang="en-US" sz="1000" dirty="0"/>
          </a:p>
        </p:txBody>
      </p:sp>
      <p:sp>
        <p:nvSpPr>
          <p:cNvPr id="16" name="Oval 20"/>
          <p:cNvSpPr>
            <a:spLocks noChangeArrowheads="1"/>
          </p:cNvSpPr>
          <p:nvPr/>
        </p:nvSpPr>
        <p:spPr bwMode="auto">
          <a:xfrm>
            <a:off x="7543800" y="4724400"/>
            <a:ext cx="1219200" cy="381000"/>
          </a:xfrm>
          <a:prstGeom prst="ellipse">
            <a:avLst/>
          </a:prstGeom>
          <a:solidFill>
            <a:srgbClr val="E3D8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50" dirty="0"/>
              <a:t>cop(@@,remains)</a:t>
            </a:r>
          </a:p>
        </p:txBody>
      </p:sp>
      <p:sp>
        <p:nvSpPr>
          <p:cNvPr id="17" name="Line 24"/>
          <p:cNvSpPr>
            <a:spLocks noChangeShapeType="1"/>
          </p:cNvSpPr>
          <p:nvPr/>
        </p:nvSpPr>
        <p:spPr bwMode="auto">
          <a:xfrm>
            <a:off x="7010400" y="31242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8" name="Line 26"/>
          <p:cNvSpPr>
            <a:spLocks noChangeShapeType="1"/>
          </p:cNvSpPr>
          <p:nvPr/>
        </p:nvSpPr>
        <p:spPr bwMode="auto">
          <a:xfrm>
            <a:off x="7010400" y="3733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19" name="Line 27"/>
          <p:cNvSpPr>
            <a:spLocks noChangeShapeType="1"/>
          </p:cNvSpPr>
          <p:nvPr/>
        </p:nvSpPr>
        <p:spPr bwMode="auto">
          <a:xfrm>
            <a:off x="7010400" y="3733800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20" name="Line 28"/>
          <p:cNvSpPr>
            <a:spLocks noChangeShapeType="1"/>
          </p:cNvSpPr>
          <p:nvPr/>
        </p:nvSpPr>
        <p:spPr bwMode="auto">
          <a:xfrm flipV="1">
            <a:off x="7010400" y="3124200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21" name="Line 37"/>
          <p:cNvSpPr>
            <a:spLocks noChangeShapeType="1"/>
          </p:cNvSpPr>
          <p:nvPr/>
        </p:nvSpPr>
        <p:spPr bwMode="auto">
          <a:xfrm>
            <a:off x="7010400" y="3124200"/>
            <a:ext cx="5334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22" name="Line 37"/>
          <p:cNvSpPr>
            <a:spLocks noChangeShapeType="1"/>
          </p:cNvSpPr>
          <p:nvPr/>
        </p:nvSpPr>
        <p:spPr bwMode="auto">
          <a:xfrm>
            <a:off x="7010400" y="3124200"/>
            <a:ext cx="533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3" name="TextBox 2"/>
          <p:cNvSpPr txBox="1"/>
          <p:nvPr/>
        </p:nvSpPr>
        <p:spPr>
          <a:xfrm>
            <a:off x="5486400" y="2362200"/>
            <a:ext cx="1290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First order</a:t>
            </a:r>
            <a:endParaRPr lang="en-US" i="1" dirty="0"/>
          </a:p>
        </p:txBody>
      </p:sp>
      <p:sp>
        <p:nvSpPr>
          <p:cNvPr id="24" name="Oval 9"/>
          <p:cNvSpPr>
            <a:spLocks noChangeArrowheads="1"/>
          </p:cNvSpPr>
          <p:nvPr/>
        </p:nvSpPr>
        <p:spPr bwMode="auto">
          <a:xfrm>
            <a:off x="5029200" y="5686778"/>
            <a:ext cx="1600200" cy="3810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immaculate</a:t>
            </a:r>
          </a:p>
        </p:txBody>
      </p:sp>
      <p:sp>
        <p:nvSpPr>
          <p:cNvPr id="25" name="Oval 15"/>
          <p:cNvSpPr>
            <a:spLocks noChangeArrowheads="1"/>
          </p:cNvSpPr>
          <p:nvPr/>
        </p:nvSpPr>
        <p:spPr bwMode="auto">
          <a:xfrm>
            <a:off x="7100710" y="5667022"/>
            <a:ext cx="1738489" cy="3810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perfect</a:t>
            </a:r>
            <a:endParaRPr lang="en-US" dirty="0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 flipV="1">
            <a:off x="6629400" y="58674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4" name="Rectangle 3"/>
          <p:cNvSpPr/>
          <p:nvPr/>
        </p:nvSpPr>
        <p:spPr>
          <a:xfrm>
            <a:off x="5486400" y="5181600"/>
            <a:ext cx="162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Second order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5802868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7" name="Oval 20"/>
          <p:cNvSpPr>
            <a:spLocks noChangeArrowheads="1"/>
          </p:cNvSpPr>
          <p:nvPr/>
        </p:nvSpPr>
        <p:spPr bwMode="auto">
          <a:xfrm>
            <a:off x="7543800" y="2286000"/>
            <a:ext cx="1219200" cy="381000"/>
          </a:xfrm>
          <a:prstGeom prst="ellipse">
            <a:avLst/>
          </a:prstGeom>
          <a:solidFill>
            <a:srgbClr val="E3D8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 dirty="0" err="1"/>
              <a:t>amod</a:t>
            </a:r>
            <a:r>
              <a:rPr lang="en-US" sz="1000" dirty="0" smtClean="0"/>
              <a:t>(Church,</a:t>
            </a:r>
            <a:r>
              <a:rPr lang="en-US" sz="1000" dirty="0"/>
              <a:t>@@)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7010400" y="3733800"/>
            <a:ext cx="533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V="1">
            <a:off x="7010400" y="2438400"/>
            <a:ext cx="5334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4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0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31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3036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399"/>
            <a:ext cx="8662988" cy="728561"/>
          </a:xfrm>
          <a:solidFill>
            <a:srgbClr val="FFFFFF"/>
          </a:solidFill>
        </p:spPr>
        <p:txBody>
          <a:bodyPr/>
          <a:lstStyle/>
          <a:p>
            <a:pPr algn="l"/>
            <a:r>
              <a:rPr lang="en-US" sz="3600" dirty="0" smtClean="0"/>
              <a:t>DT entry “</a:t>
            </a:r>
            <a:r>
              <a:rPr lang="en-US" sz="3600" dirty="0" err="1" smtClean="0"/>
              <a:t>paper#NN</a:t>
            </a:r>
            <a:r>
              <a:rPr lang="en-US" sz="3600" dirty="0" smtClean="0"/>
              <a:t>” with contexts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0961"/>
            <a:ext cx="9144000" cy="5966518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535709" y="1767581"/>
            <a:ext cx="8070993" cy="4195181"/>
            <a:chOff x="250825" y="1653482"/>
            <a:chExt cx="8070993" cy="4195181"/>
          </a:xfrm>
          <a:effectLst>
            <a:glow rad="406400">
              <a:schemeClr val="bg1">
                <a:alpha val="57000"/>
              </a:schemeClr>
            </a:glow>
            <a:outerShdw sx="1000" sy="1000" algn="ctr" rotWithShape="0">
              <a:schemeClr val="bg1"/>
            </a:outerShdw>
          </a:effectLst>
        </p:grpSpPr>
        <p:sp>
          <p:nvSpPr>
            <p:cNvPr id="4" name="Oval 3"/>
            <p:cNvSpPr/>
            <p:nvPr/>
          </p:nvSpPr>
          <p:spPr>
            <a:xfrm>
              <a:off x="2023672" y="1653482"/>
              <a:ext cx="2068643" cy="599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newspaper</a:t>
              </a:r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023671" y="3798541"/>
              <a:ext cx="2068643" cy="599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book</a:t>
              </a:r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250825" y="2443396"/>
              <a:ext cx="2068643" cy="599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article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184532" y="2455323"/>
              <a:ext cx="2068643" cy="599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magazine</a:t>
              </a: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6253175" y="4249399"/>
              <a:ext cx="2068643" cy="599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plastic</a:t>
              </a: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454578" y="5249056"/>
              <a:ext cx="2068643" cy="5996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metal</a:t>
              </a:r>
              <a:endParaRPr lang="en-US" dirty="0"/>
            </a:p>
          </p:txBody>
        </p:sp>
        <p:cxnSp>
          <p:nvCxnSpPr>
            <p:cNvPr id="12" name="Straight Connector 11"/>
            <p:cNvCxnSpPr>
              <a:stCxn id="8" idx="7"/>
              <a:endCxn id="4" idx="3"/>
            </p:cNvCxnSpPr>
            <p:nvPr/>
          </p:nvCxnSpPr>
          <p:spPr>
            <a:xfrm flipV="1">
              <a:off x="2016522" y="2165279"/>
              <a:ext cx="310096" cy="36592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7" idx="2"/>
              <a:endCxn id="8" idx="4"/>
            </p:cNvCxnSpPr>
            <p:nvPr/>
          </p:nvCxnSpPr>
          <p:spPr>
            <a:xfrm flipH="1" flipV="1">
              <a:off x="1285147" y="3043003"/>
              <a:ext cx="738524" cy="1055342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7" idx="7"/>
              <a:endCxn id="9" idx="3"/>
            </p:cNvCxnSpPr>
            <p:nvPr/>
          </p:nvCxnSpPr>
          <p:spPr>
            <a:xfrm flipV="1">
              <a:off x="3789368" y="2967120"/>
              <a:ext cx="698110" cy="919231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0"/>
              <a:endCxn id="4" idx="4"/>
            </p:cNvCxnSpPr>
            <p:nvPr/>
          </p:nvCxnSpPr>
          <p:spPr>
            <a:xfrm flipV="1">
              <a:off x="3057993" y="2253089"/>
              <a:ext cx="1" cy="1545452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1"/>
              <a:endCxn id="4" idx="5"/>
            </p:cNvCxnSpPr>
            <p:nvPr/>
          </p:nvCxnSpPr>
          <p:spPr>
            <a:xfrm flipH="1" flipV="1">
              <a:off x="3789369" y="2165279"/>
              <a:ext cx="698109" cy="377854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6"/>
              <a:endCxn id="9" idx="2"/>
            </p:cNvCxnSpPr>
            <p:nvPr/>
          </p:nvCxnSpPr>
          <p:spPr>
            <a:xfrm>
              <a:off x="2319468" y="2743200"/>
              <a:ext cx="1865064" cy="11927"/>
            </a:xfrm>
            <a:prstGeom prst="line">
              <a:avLst/>
            </a:prstGeom>
            <a:ln w="762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3"/>
              <a:endCxn id="11" idx="7"/>
            </p:cNvCxnSpPr>
            <p:nvPr/>
          </p:nvCxnSpPr>
          <p:spPr>
            <a:xfrm flipH="1">
              <a:off x="6220275" y="4761196"/>
              <a:ext cx="335846" cy="57567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0" idx="1"/>
              <a:endCxn id="9" idx="5"/>
            </p:cNvCxnSpPr>
            <p:nvPr/>
          </p:nvCxnSpPr>
          <p:spPr>
            <a:xfrm flipH="1" flipV="1">
              <a:off x="5950229" y="2967120"/>
              <a:ext cx="605892" cy="1370089"/>
            </a:xfrm>
            <a:prstGeom prst="line">
              <a:avLst/>
            </a:prstGeom>
            <a:ln w="127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mtClean="0"/>
              <a:t>Word </a:t>
            </a:r>
            <a:r>
              <a:rPr lang="en-US" dirty="0" smtClean="0"/>
              <a:t>Sense Induction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371600"/>
            <a:ext cx="8640763" cy="4789487"/>
          </a:xfrm>
        </p:spPr>
        <p:txBody>
          <a:bodyPr/>
          <a:lstStyle/>
          <a:p>
            <a:r>
              <a:rPr lang="en-US" sz="2000" dirty="0" smtClean="0"/>
              <a:t>Some words have several meanings</a:t>
            </a:r>
          </a:p>
          <a:p>
            <a:r>
              <a:rPr lang="en-US" sz="2000" dirty="0" smtClean="0"/>
              <a:t>different meanings appear in different contexts</a:t>
            </a:r>
          </a:p>
          <a:p>
            <a:r>
              <a:rPr lang="en-US" sz="2000" dirty="0" smtClean="0"/>
              <a:t>global contexts are represented by co-occurrences</a:t>
            </a:r>
          </a:p>
          <a:p>
            <a:pPr marL="0" indent="0">
              <a:buNone/>
            </a:pP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ym typeface="Wingdings"/>
              </a:rPr>
              <a:t> </a:t>
            </a:r>
            <a:r>
              <a:rPr lang="en-US" sz="2000" dirty="0" smtClean="0">
                <a:sym typeface="Wingdings"/>
              </a:rPr>
              <a:t>Cluster the co-occurrence graph to get contexts per meaning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2819400"/>
            <a:ext cx="4114800" cy="3474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3127" y="2895600"/>
            <a:ext cx="4450873" cy="3276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" y="6091535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“Discovering corpus-specific word-senses”, </a:t>
            </a:r>
            <a:r>
              <a:rPr lang="en-US" sz="1200" dirty="0" err="1"/>
              <a:t>Beate</a:t>
            </a:r>
            <a:r>
              <a:rPr lang="en-US" sz="1200" dirty="0"/>
              <a:t> </a:t>
            </a:r>
            <a:r>
              <a:rPr lang="en-US" sz="1200" dirty="0" err="1"/>
              <a:t>Dorow</a:t>
            </a:r>
            <a:r>
              <a:rPr lang="en-US" sz="1200" dirty="0"/>
              <a:t>, Dominic </a:t>
            </a:r>
            <a:r>
              <a:rPr lang="en-US" sz="1200" dirty="0" err="1"/>
              <a:t>Widdows</a:t>
            </a:r>
            <a:r>
              <a:rPr lang="en-US" sz="1200" dirty="0"/>
              <a:t>, 10th Conference of the European Chapter of the Association for Computational Linguistics (Conference Companion), 2003, pp. 79-82.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0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35419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228600"/>
            <a:ext cx="6877050" cy="838200"/>
          </a:xfrm>
        </p:spPr>
        <p:txBody>
          <a:bodyPr/>
          <a:lstStyle/>
          <a:p>
            <a:pPr algn="l"/>
            <a:r>
              <a:rPr lang="en-US" sz="4000"/>
              <a:t>Ambiguity detection example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None/>
            </a:pPr>
            <a:r>
              <a:rPr lang="en-US" sz="2200" dirty="0" smtClean="0"/>
              <a:t>1. Retrieve co-occurrence graph neighborhood of </a:t>
            </a:r>
            <a:r>
              <a:rPr lang="ja-JP" altLang="en-US" sz="2200" dirty="0" smtClean="0">
                <a:latin typeface="Arial"/>
              </a:rPr>
              <a:t>“</a:t>
            </a:r>
            <a:r>
              <a:rPr lang="en-US" sz="2200" dirty="0" smtClean="0"/>
              <a:t>arm</a:t>
            </a:r>
            <a:r>
              <a:rPr lang="ja-JP" altLang="en-US" sz="2200" dirty="0" smtClean="0">
                <a:latin typeface="Arial"/>
              </a:rPr>
              <a:t>”</a:t>
            </a:r>
            <a:endParaRPr lang="en-US" sz="2200" dirty="0"/>
          </a:p>
          <a:p>
            <a:pPr marL="457200" indent="-457200"/>
            <a:endParaRPr lang="en-US" sz="2200" dirty="0"/>
          </a:p>
        </p:txBody>
      </p:sp>
      <p:sp>
        <p:nvSpPr>
          <p:cNvPr id="266244" name="Text Box 4"/>
          <p:cNvSpPr txBox="1">
            <a:spLocks noChangeArrowheads="1"/>
          </p:cNvSpPr>
          <p:nvPr/>
        </p:nvSpPr>
        <p:spPr bwMode="auto">
          <a:xfrm>
            <a:off x="5638800" y="3143250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latin typeface="Courier New" charset="0"/>
              </a:rPr>
              <a:t>arm</a:t>
            </a:r>
            <a:endParaRPr lang="en-US">
              <a:latin typeface="Courier New" charset="0"/>
            </a:endParaRPr>
          </a:p>
        </p:txBody>
      </p:sp>
      <p:sp>
        <p:nvSpPr>
          <p:cNvPr id="266245" name="Line 5"/>
          <p:cNvSpPr>
            <a:spLocks noChangeShapeType="1"/>
          </p:cNvSpPr>
          <p:nvPr/>
        </p:nvSpPr>
        <p:spPr bwMode="auto">
          <a:xfrm flipH="1" flipV="1">
            <a:off x="4876800" y="2667000"/>
            <a:ext cx="762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46" name="Line 6"/>
          <p:cNvSpPr>
            <a:spLocks noChangeShapeType="1"/>
          </p:cNvSpPr>
          <p:nvPr/>
        </p:nvSpPr>
        <p:spPr bwMode="auto">
          <a:xfrm flipH="1">
            <a:off x="4953000" y="33528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47" name="Line 7"/>
          <p:cNvSpPr>
            <a:spLocks noChangeShapeType="1"/>
          </p:cNvSpPr>
          <p:nvPr/>
        </p:nvSpPr>
        <p:spPr bwMode="auto">
          <a:xfrm flipH="1">
            <a:off x="5105400" y="35814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48" name="Line 8"/>
          <p:cNvSpPr>
            <a:spLocks noChangeShapeType="1"/>
          </p:cNvSpPr>
          <p:nvPr/>
        </p:nvSpPr>
        <p:spPr bwMode="auto">
          <a:xfrm flipV="1">
            <a:off x="6172200" y="1981200"/>
            <a:ext cx="533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49" name="Line 9"/>
          <p:cNvSpPr>
            <a:spLocks noChangeShapeType="1"/>
          </p:cNvSpPr>
          <p:nvPr/>
        </p:nvSpPr>
        <p:spPr bwMode="auto">
          <a:xfrm flipV="1">
            <a:off x="6477000" y="3048000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50" name="Line 10"/>
          <p:cNvSpPr>
            <a:spLocks noChangeShapeType="1"/>
          </p:cNvSpPr>
          <p:nvPr/>
        </p:nvSpPr>
        <p:spPr bwMode="auto">
          <a:xfrm>
            <a:off x="6248400" y="3657600"/>
            <a:ext cx="1219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51" name="Text Box 11"/>
          <p:cNvSpPr txBox="1">
            <a:spLocks noChangeArrowheads="1"/>
          </p:cNvSpPr>
          <p:nvPr/>
        </p:nvSpPr>
        <p:spPr bwMode="auto">
          <a:xfrm>
            <a:off x="4191000" y="2381250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leg</a:t>
            </a:r>
          </a:p>
        </p:txBody>
      </p:sp>
      <p:sp>
        <p:nvSpPr>
          <p:cNvPr id="266252" name="Text Box 12"/>
          <p:cNvSpPr txBox="1">
            <a:spLocks noChangeArrowheads="1"/>
          </p:cNvSpPr>
          <p:nvPr/>
        </p:nvSpPr>
        <p:spPr bwMode="auto">
          <a:xfrm>
            <a:off x="3810000" y="360045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elbow</a:t>
            </a:r>
          </a:p>
        </p:txBody>
      </p:sp>
      <p:sp>
        <p:nvSpPr>
          <p:cNvPr id="266253" name="Text Box 13"/>
          <p:cNvSpPr txBox="1">
            <a:spLocks noChangeArrowheads="1"/>
          </p:cNvSpPr>
          <p:nvPr/>
        </p:nvSpPr>
        <p:spPr bwMode="auto">
          <a:xfrm>
            <a:off x="4800600" y="4743450"/>
            <a:ext cx="91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limb</a:t>
            </a:r>
          </a:p>
        </p:txBody>
      </p:sp>
      <p:sp>
        <p:nvSpPr>
          <p:cNvPr id="266254" name="Text Box 14"/>
          <p:cNvSpPr txBox="1">
            <a:spLocks noChangeArrowheads="1"/>
          </p:cNvSpPr>
          <p:nvPr/>
        </p:nvSpPr>
        <p:spPr bwMode="auto">
          <a:xfrm>
            <a:off x="6781800" y="1695450"/>
            <a:ext cx="1281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pistol</a:t>
            </a:r>
          </a:p>
        </p:txBody>
      </p:sp>
      <p:sp>
        <p:nvSpPr>
          <p:cNvPr id="266255" name="Text Box 15"/>
          <p:cNvSpPr txBox="1">
            <a:spLocks noChangeArrowheads="1"/>
          </p:cNvSpPr>
          <p:nvPr/>
        </p:nvSpPr>
        <p:spPr bwMode="auto">
          <a:xfrm>
            <a:off x="7696200" y="2838450"/>
            <a:ext cx="1465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firearm</a:t>
            </a:r>
          </a:p>
        </p:txBody>
      </p:sp>
      <p:sp>
        <p:nvSpPr>
          <p:cNvPr id="266256" name="Text Box 16"/>
          <p:cNvSpPr txBox="1">
            <a:spLocks noChangeArrowheads="1"/>
          </p:cNvSpPr>
          <p:nvPr/>
        </p:nvSpPr>
        <p:spPr bwMode="auto">
          <a:xfrm>
            <a:off x="7467600" y="421005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blade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9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01655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/>
              <a:t>Steps in Clustering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None/>
            </a:pPr>
            <a:r>
              <a:rPr lang="en-US" sz="2200" dirty="0"/>
              <a:t>1. Retrieve co-occurrence graph neighborhood of </a:t>
            </a:r>
            <a:r>
              <a:rPr lang="ja-JP" altLang="en-US" sz="2200" dirty="0"/>
              <a:t>“</a:t>
            </a:r>
            <a:r>
              <a:rPr lang="en-US" sz="2200" dirty="0"/>
              <a:t>arm</a:t>
            </a:r>
            <a:r>
              <a:rPr lang="ja-JP" altLang="en-US" sz="2200" dirty="0"/>
              <a:t>”</a:t>
            </a:r>
            <a:endParaRPr lang="en-US" sz="2200" dirty="0"/>
          </a:p>
          <a:p>
            <a:pPr marL="457200" indent="-457200">
              <a:buFont typeface="Arial" charset="0"/>
              <a:buNone/>
            </a:pPr>
            <a:r>
              <a:rPr lang="en-US" sz="2200" dirty="0" smtClean="0"/>
              <a:t>2</a:t>
            </a:r>
            <a:r>
              <a:rPr lang="en-US" sz="2200" dirty="0"/>
              <a:t>. Remove target word</a:t>
            </a:r>
          </a:p>
        </p:txBody>
      </p:sp>
      <p:sp>
        <p:nvSpPr>
          <p:cNvPr id="268292" name="Text Box 4"/>
          <p:cNvSpPr txBox="1">
            <a:spLocks noChangeArrowheads="1"/>
          </p:cNvSpPr>
          <p:nvPr/>
        </p:nvSpPr>
        <p:spPr bwMode="auto">
          <a:xfrm>
            <a:off x="4191000" y="2381250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leg</a:t>
            </a:r>
          </a:p>
        </p:txBody>
      </p:sp>
      <p:sp>
        <p:nvSpPr>
          <p:cNvPr id="268293" name="Text Box 5"/>
          <p:cNvSpPr txBox="1">
            <a:spLocks noChangeArrowheads="1"/>
          </p:cNvSpPr>
          <p:nvPr/>
        </p:nvSpPr>
        <p:spPr bwMode="auto">
          <a:xfrm>
            <a:off x="3810000" y="360045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elbow</a:t>
            </a:r>
          </a:p>
        </p:txBody>
      </p:sp>
      <p:sp>
        <p:nvSpPr>
          <p:cNvPr id="268294" name="Text Box 6"/>
          <p:cNvSpPr txBox="1">
            <a:spLocks noChangeArrowheads="1"/>
          </p:cNvSpPr>
          <p:nvPr/>
        </p:nvSpPr>
        <p:spPr bwMode="auto">
          <a:xfrm>
            <a:off x="4800600" y="4743450"/>
            <a:ext cx="91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limb</a:t>
            </a:r>
          </a:p>
        </p:txBody>
      </p:sp>
      <p:sp>
        <p:nvSpPr>
          <p:cNvPr id="268295" name="Text Box 7"/>
          <p:cNvSpPr txBox="1">
            <a:spLocks noChangeArrowheads="1"/>
          </p:cNvSpPr>
          <p:nvPr/>
        </p:nvSpPr>
        <p:spPr bwMode="auto">
          <a:xfrm>
            <a:off x="6781800" y="1695450"/>
            <a:ext cx="1281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pistol</a:t>
            </a:r>
          </a:p>
        </p:txBody>
      </p:sp>
      <p:sp>
        <p:nvSpPr>
          <p:cNvPr id="268296" name="Text Box 8"/>
          <p:cNvSpPr txBox="1">
            <a:spLocks noChangeArrowheads="1"/>
          </p:cNvSpPr>
          <p:nvPr/>
        </p:nvSpPr>
        <p:spPr bwMode="auto">
          <a:xfrm>
            <a:off x="7696200" y="2838450"/>
            <a:ext cx="1465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firearm</a:t>
            </a:r>
          </a:p>
        </p:txBody>
      </p:sp>
      <p:sp>
        <p:nvSpPr>
          <p:cNvPr id="268297" name="Text Box 9"/>
          <p:cNvSpPr txBox="1">
            <a:spLocks noChangeArrowheads="1"/>
          </p:cNvSpPr>
          <p:nvPr/>
        </p:nvSpPr>
        <p:spPr bwMode="auto">
          <a:xfrm>
            <a:off x="7467600" y="421005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blade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2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13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33623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Steps in Clustering</a:t>
            </a:r>
          </a:p>
        </p:txBody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None/>
            </a:pPr>
            <a:r>
              <a:rPr lang="en-US" sz="2200" dirty="0"/>
              <a:t>1. Retrieve co-occurrence graph neighborhood of </a:t>
            </a:r>
            <a:r>
              <a:rPr lang="ja-JP" altLang="en-US" sz="2200" dirty="0"/>
              <a:t>“</a:t>
            </a:r>
            <a:r>
              <a:rPr lang="en-US" sz="2200" dirty="0"/>
              <a:t>arm</a:t>
            </a:r>
            <a:r>
              <a:rPr lang="ja-JP" altLang="en-US" sz="2200" dirty="0"/>
              <a:t>”</a:t>
            </a:r>
            <a:endParaRPr lang="en-US" sz="2200" dirty="0"/>
          </a:p>
          <a:p>
            <a:pPr marL="457200" indent="-457200">
              <a:buFont typeface="Arial" charset="0"/>
              <a:buNone/>
            </a:pPr>
            <a:r>
              <a:rPr lang="en-US" sz="2200" dirty="0" smtClean="0"/>
              <a:t>2</a:t>
            </a:r>
            <a:r>
              <a:rPr lang="en-US" sz="2200" dirty="0"/>
              <a:t>. Remove target word</a:t>
            </a:r>
          </a:p>
          <a:p>
            <a:pPr marL="457200" indent="-457200">
              <a:buFont typeface="Arial" charset="0"/>
              <a:buNone/>
            </a:pPr>
            <a:r>
              <a:rPr lang="en-US" sz="2200" dirty="0"/>
              <a:t>3. </a:t>
            </a:r>
            <a:r>
              <a:rPr lang="en-US" sz="2200" dirty="0" smtClean="0"/>
              <a:t>Retrieve edges for </a:t>
            </a:r>
            <a:br>
              <a:rPr lang="en-US" sz="2200" dirty="0" smtClean="0"/>
            </a:br>
            <a:r>
              <a:rPr lang="en-US" sz="2200" dirty="0" smtClean="0"/>
              <a:t>present nodes</a:t>
            </a:r>
            <a:endParaRPr lang="en-US" sz="2200" dirty="0"/>
          </a:p>
        </p:txBody>
      </p:sp>
      <p:sp>
        <p:nvSpPr>
          <p:cNvPr id="270340" name="Text Box 4"/>
          <p:cNvSpPr txBox="1">
            <a:spLocks noChangeArrowheads="1"/>
          </p:cNvSpPr>
          <p:nvPr/>
        </p:nvSpPr>
        <p:spPr bwMode="auto">
          <a:xfrm>
            <a:off x="4191000" y="2381250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leg</a:t>
            </a:r>
          </a:p>
        </p:txBody>
      </p:sp>
      <p:sp>
        <p:nvSpPr>
          <p:cNvPr id="270341" name="Text Box 5"/>
          <p:cNvSpPr txBox="1">
            <a:spLocks noChangeArrowheads="1"/>
          </p:cNvSpPr>
          <p:nvPr/>
        </p:nvSpPr>
        <p:spPr bwMode="auto">
          <a:xfrm>
            <a:off x="3810000" y="360045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elbow</a:t>
            </a:r>
          </a:p>
        </p:txBody>
      </p:sp>
      <p:sp>
        <p:nvSpPr>
          <p:cNvPr id="270342" name="Text Box 6"/>
          <p:cNvSpPr txBox="1">
            <a:spLocks noChangeArrowheads="1"/>
          </p:cNvSpPr>
          <p:nvPr/>
        </p:nvSpPr>
        <p:spPr bwMode="auto">
          <a:xfrm>
            <a:off x="4800600" y="4743450"/>
            <a:ext cx="91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limb</a:t>
            </a:r>
          </a:p>
        </p:txBody>
      </p:sp>
      <p:sp>
        <p:nvSpPr>
          <p:cNvPr id="270343" name="Text Box 7"/>
          <p:cNvSpPr txBox="1">
            <a:spLocks noChangeArrowheads="1"/>
          </p:cNvSpPr>
          <p:nvPr/>
        </p:nvSpPr>
        <p:spPr bwMode="auto">
          <a:xfrm>
            <a:off x="6781800" y="1695450"/>
            <a:ext cx="1281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pistol</a:t>
            </a:r>
          </a:p>
        </p:txBody>
      </p:sp>
      <p:sp>
        <p:nvSpPr>
          <p:cNvPr id="270344" name="Text Box 8"/>
          <p:cNvSpPr txBox="1">
            <a:spLocks noChangeArrowheads="1"/>
          </p:cNvSpPr>
          <p:nvPr/>
        </p:nvSpPr>
        <p:spPr bwMode="auto">
          <a:xfrm>
            <a:off x="7696200" y="2838450"/>
            <a:ext cx="1465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firearm</a:t>
            </a:r>
          </a:p>
        </p:txBody>
      </p:sp>
      <p:sp>
        <p:nvSpPr>
          <p:cNvPr id="270345" name="Text Box 9"/>
          <p:cNvSpPr txBox="1">
            <a:spLocks noChangeArrowheads="1"/>
          </p:cNvSpPr>
          <p:nvPr/>
        </p:nvSpPr>
        <p:spPr bwMode="auto">
          <a:xfrm>
            <a:off x="7467600" y="421005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Courier New" charset="0"/>
              </a:rPr>
              <a:t>blade</a:t>
            </a:r>
          </a:p>
        </p:txBody>
      </p:sp>
      <p:sp>
        <p:nvSpPr>
          <p:cNvPr id="270346" name="Line 10"/>
          <p:cNvSpPr>
            <a:spLocks noChangeShapeType="1"/>
          </p:cNvSpPr>
          <p:nvPr/>
        </p:nvSpPr>
        <p:spPr bwMode="auto">
          <a:xfrm>
            <a:off x="4495800" y="3962400"/>
            <a:ext cx="457200" cy="762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347" name="Line 11"/>
          <p:cNvSpPr>
            <a:spLocks noChangeShapeType="1"/>
          </p:cNvSpPr>
          <p:nvPr/>
        </p:nvSpPr>
        <p:spPr bwMode="auto">
          <a:xfrm flipV="1">
            <a:off x="4191000" y="2819400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348" name="Line 12"/>
          <p:cNvSpPr>
            <a:spLocks noChangeShapeType="1"/>
          </p:cNvSpPr>
          <p:nvPr/>
        </p:nvSpPr>
        <p:spPr bwMode="auto">
          <a:xfrm>
            <a:off x="4572000" y="2819400"/>
            <a:ext cx="457200" cy="190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349" name="Line 13"/>
          <p:cNvSpPr>
            <a:spLocks noChangeShapeType="1"/>
          </p:cNvSpPr>
          <p:nvPr/>
        </p:nvSpPr>
        <p:spPr bwMode="auto">
          <a:xfrm>
            <a:off x="6934200" y="2133600"/>
            <a:ext cx="533400" cy="213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350" name="Line 14"/>
          <p:cNvSpPr>
            <a:spLocks noChangeShapeType="1"/>
          </p:cNvSpPr>
          <p:nvPr/>
        </p:nvSpPr>
        <p:spPr bwMode="auto">
          <a:xfrm flipH="1">
            <a:off x="7467600" y="3352800"/>
            <a:ext cx="838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351" name="Line 15"/>
          <p:cNvSpPr>
            <a:spLocks noChangeShapeType="1"/>
          </p:cNvSpPr>
          <p:nvPr/>
        </p:nvSpPr>
        <p:spPr bwMode="auto">
          <a:xfrm>
            <a:off x="6934200" y="2133600"/>
            <a:ext cx="12192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0352" name="Line 16"/>
          <p:cNvSpPr>
            <a:spLocks noChangeShapeType="1"/>
          </p:cNvSpPr>
          <p:nvPr/>
        </p:nvSpPr>
        <p:spPr bwMode="auto">
          <a:xfrm flipV="1">
            <a:off x="5562600" y="4495800"/>
            <a:ext cx="1752600" cy="533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9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4249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/>
              <a:t>Steps in Clustering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charset="0"/>
              <a:buNone/>
            </a:pPr>
            <a:r>
              <a:rPr lang="en-US" sz="2200" dirty="0"/>
              <a:t>1. Retrieve co-occurrence graph neighborhood of </a:t>
            </a:r>
            <a:r>
              <a:rPr lang="ja-JP" altLang="en-US" sz="2200" dirty="0"/>
              <a:t>“</a:t>
            </a:r>
            <a:r>
              <a:rPr lang="en-US" sz="2200" dirty="0"/>
              <a:t>arm</a:t>
            </a:r>
            <a:r>
              <a:rPr lang="ja-JP" altLang="en-US" sz="2200" dirty="0"/>
              <a:t>”</a:t>
            </a:r>
            <a:endParaRPr lang="en-US" sz="2200" dirty="0"/>
          </a:p>
          <a:p>
            <a:pPr marL="457200" indent="-457200">
              <a:buFont typeface="Arial" charset="0"/>
              <a:buNone/>
            </a:pPr>
            <a:r>
              <a:rPr lang="en-US" sz="2200" dirty="0"/>
              <a:t>2. Remove target word</a:t>
            </a:r>
          </a:p>
          <a:p>
            <a:pPr marL="457200" indent="-457200">
              <a:buFont typeface="Arial" charset="0"/>
              <a:buNone/>
            </a:pPr>
            <a:r>
              <a:rPr lang="en-US" sz="2200" dirty="0"/>
              <a:t>3. Retrieve edges for </a:t>
            </a:r>
            <a:br>
              <a:rPr lang="en-US" sz="2200" dirty="0"/>
            </a:br>
            <a:r>
              <a:rPr lang="en-US" sz="2200" dirty="0"/>
              <a:t>present nodes</a:t>
            </a:r>
          </a:p>
          <a:p>
            <a:pPr marL="457200" indent="-457200">
              <a:buFont typeface="Arial" charset="0"/>
              <a:buNone/>
            </a:pPr>
            <a:r>
              <a:rPr lang="en-US" sz="2200" dirty="0" smtClean="0"/>
              <a:t>4</a:t>
            </a:r>
            <a:r>
              <a:rPr lang="en-US" sz="2200" dirty="0"/>
              <a:t>. Apply </a:t>
            </a:r>
            <a:r>
              <a:rPr lang="en-US" sz="2200" dirty="0" smtClean="0"/>
              <a:t>graph clustering</a:t>
            </a:r>
            <a:endParaRPr lang="en-US" sz="2200" dirty="0"/>
          </a:p>
          <a:p>
            <a:pPr marL="457200" indent="-457200">
              <a:buFont typeface="Arial" charset="0"/>
              <a:buNone/>
            </a:pPr>
            <a:endParaRPr lang="en-US" sz="2200" dirty="0"/>
          </a:p>
        </p:txBody>
      </p:sp>
      <p:sp>
        <p:nvSpPr>
          <p:cNvPr id="272388" name="Text Box 4"/>
          <p:cNvSpPr txBox="1">
            <a:spLocks noChangeArrowheads="1"/>
          </p:cNvSpPr>
          <p:nvPr/>
        </p:nvSpPr>
        <p:spPr bwMode="auto">
          <a:xfrm>
            <a:off x="4191000" y="2381250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E30000"/>
                </a:solidFill>
                <a:latin typeface="Courier New" charset="0"/>
              </a:rPr>
              <a:t>leg</a:t>
            </a:r>
          </a:p>
        </p:txBody>
      </p:sp>
      <p:sp>
        <p:nvSpPr>
          <p:cNvPr id="272389" name="Text Box 5"/>
          <p:cNvSpPr txBox="1">
            <a:spLocks noChangeArrowheads="1"/>
          </p:cNvSpPr>
          <p:nvPr/>
        </p:nvSpPr>
        <p:spPr bwMode="auto">
          <a:xfrm>
            <a:off x="3810000" y="360045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E30000"/>
                </a:solidFill>
                <a:latin typeface="Courier New" charset="0"/>
              </a:rPr>
              <a:t>elbow</a:t>
            </a:r>
          </a:p>
        </p:txBody>
      </p:sp>
      <p:sp>
        <p:nvSpPr>
          <p:cNvPr id="272390" name="Text Box 6"/>
          <p:cNvSpPr txBox="1">
            <a:spLocks noChangeArrowheads="1"/>
          </p:cNvSpPr>
          <p:nvPr/>
        </p:nvSpPr>
        <p:spPr bwMode="auto">
          <a:xfrm>
            <a:off x="4800600" y="4743450"/>
            <a:ext cx="915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E30000"/>
                </a:solidFill>
                <a:latin typeface="Courier New" charset="0"/>
              </a:rPr>
              <a:t>limb</a:t>
            </a:r>
          </a:p>
        </p:txBody>
      </p:sp>
      <p:sp>
        <p:nvSpPr>
          <p:cNvPr id="272391" name="Text Box 7"/>
          <p:cNvSpPr txBox="1">
            <a:spLocks noChangeArrowheads="1"/>
          </p:cNvSpPr>
          <p:nvPr/>
        </p:nvSpPr>
        <p:spPr bwMode="auto">
          <a:xfrm>
            <a:off x="6781800" y="1695450"/>
            <a:ext cx="12811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CC1B"/>
                </a:solidFill>
                <a:latin typeface="Courier New" charset="0"/>
              </a:rPr>
              <a:t>pistol</a:t>
            </a:r>
          </a:p>
        </p:txBody>
      </p:sp>
      <p:sp>
        <p:nvSpPr>
          <p:cNvPr id="272392" name="Text Box 8"/>
          <p:cNvSpPr txBox="1">
            <a:spLocks noChangeArrowheads="1"/>
          </p:cNvSpPr>
          <p:nvPr/>
        </p:nvSpPr>
        <p:spPr bwMode="auto">
          <a:xfrm>
            <a:off x="7696200" y="2838450"/>
            <a:ext cx="1465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CC1B"/>
                </a:solidFill>
                <a:latin typeface="Courier New" charset="0"/>
              </a:rPr>
              <a:t>firearm</a:t>
            </a:r>
          </a:p>
        </p:txBody>
      </p:sp>
      <p:sp>
        <p:nvSpPr>
          <p:cNvPr id="272393" name="Text Box 9"/>
          <p:cNvSpPr txBox="1">
            <a:spLocks noChangeArrowheads="1"/>
          </p:cNvSpPr>
          <p:nvPr/>
        </p:nvSpPr>
        <p:spPr bwMode="auto">
          <a:xfrm>
            <a:off x="7467600" y="4210050"/>
            <a:ext cx="1098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CC1B"/>
                </a:solidFill>
                <a:latin typeface="Courier New" charset="0"/>
              </a:rPr>
              <a:t>blade</a:t>
            </a:r>
          </a:p>
        </p:txBody>
      </p:sp>
      <p:sp>
        <p:nvSpPr>
          <p:cNvPr id="272394" name="Line 10"/>
          <p:cNvSpPr>
            <a:spLocks noChangeShapeType="1"/>
          </p:cNvSpPr>
          <p:nvPr/>
        </p:nvSpPr>
        <p:spPr bwMode="auto">
          <a:xfrm>
            <a:off x="4495800" y="3962400"/>
            <a:ext cx="457200" cy="762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5" name="Line 11"/>
          <p:cNvSpPr>
            <a:spLocks noChangeShapeType="1"/>
          </p:cNvSpPr>
          <p:nvPr/>
        </p:nvSpPr>
        <p:spPr bwMode="auto">
          <a:xfrm flipV="1">
            <a:off x="4191000" y="2819400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6" name="Line 12"/>
          <p:cNvSpPr>
            <a:spLocks noChangeShapeType="1"/>
          </p:cNvSpPr>
          <p:nvPr/>
        </p:nvSpPr>
        <p:spPr bwMode="auto">
          <a:xfrm>
            <a:off x="4572000" y="2819400"/>
            <a:ext cx="457200" cy="190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7" name="Line 13"/>
          <p:cNvSpPr>
            <a:spLocks noChangeShapeType="1"/>
          </p:cNvSpPr>
          <p:nvPr/>
        </p:nvSpPr>
        <p:spPr bwMode="auto">
          <a:xfrm>
            <a:off x="6934200" y="2133600"/>
            <a:ext cx="533400" cy="2133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8" name="Line 14"/>
          <p:cNvSpPr>
            <a:spLocks noChangeShapeType="1"/>
          </p:cNvSpPr>
          <p:nvPr/>
        </p:nvSpPr>
        <p:spPr bwMode="auto">
          <a:xfrm flipH="1">
            <a:off x="7467600" y="3352800"/>
            <a:ext cx="838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399" name="Line 15"/>
          <p:cNvSpPr>
            <a:spLocks noChangeShapeType="1"/>
          </p:cNvSpPr>
          <p:nvPr/>
        </p:nvSpPr>
        <p:spPr bwMode="auto">
          <a:xfrm>
            <a:off x="6934200" y="2133600"/>
            <a:ext cx="1219200" cy="685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2400" name="Line 16"/>
          <p:cNvSpPr>
            <a:spLocks noChangeShapeType="1"/>
          </p:cNvSpPr>
          <p:nvPr/>
        </p:nvSpPr>
        <p:spPr bwMode="auto">
          <a:xfrm flipV="1">
            <a:off x="5562600" y="4495800"/>
            <a:ext cx="1752600" cy="533400"/>
          </a:xfrm>
          <a:prstGeom prst="line">
            <a:avLst/>
          </a:prstGeom>
          <a:noFill/>
          <a:ln w="31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9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20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9915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63485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Motivation for </a:t>
            </a:r>
            <a:r>
              <a:rPr lang="en-US" sz="3600" smtClean="0"/>
              <a:t>Graph Representation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Graphs are an intuitive and natural way to encode language units as nodes and their similarities as edges </a:t>
            </a:r>
            <a:endParaRPr lang="en-US" sz="2400" dirty="0" smtClean="0"/>
          </a:p>
          <a:p>
            <a:pPr lvl="1"/>
            <a:r>
              <a:rPr lang="en-US" sz="2000" dirty="0" smtClean="0"/>
              <a:t>feature-based </a:t>
            </a:r>
            <a:r>
              <a:rPr lang="en-US" sz="2000" dirty="0"/>
              <a:t>representation can be transformed into a graph via a similarity </a:t>
            </a:r>
            <a:r>
              <a:rPr lang="en-US" sz="2000" dirty="0" smtClean="0"/>
              <a:t>measure</a:t>
            </a:r>
          </a:p>
          <a:p>
            <a:pPr lvl="1"/>
            <a:r>
              <a:rPr lang="en-US" sz="2000" dirty="0" smtClean="0"/>
              <a:t>graphs </a:t>
            </a:r>
            <a:r>
              <a:rPr lang="en-US" sz="2000" dirty="0"/>
              <a:t>cannot be transformed back into the feature representation. </a:t>
            </a:r>
            <a:endParaRPr lang="en-US" sz="2000" dirty="0" smtClean="0"/>
          </a:p>
          <a:p>
            <a:pPr lvl="1"/>
            <a:r>
              <a:rPr lang="en-US" sz="2000" dirty="0" smtClean="0"/>
              <a:t>Think </a:t>
            </a:r>
            <a:r>
              <a:rPr lang="en-US" sz="2000" dirty="0"/>
              <a:t>e.g. points in </a:t>
            </a:r>
            <a:r>
              <a:rPr lang="en-US" sz="2000" dirty="0" smtClean="0"/>
              <a:t>space</a:t>
            </a:r>
          </a:p>
          <a:p>
            <a:r>
              <a:rPr lang="en-US" sz="2400" dirty="0" smtClean="0"/>
              <a:t>There </a:t>
            </a:r>
            <a:r>
              <a:rPr lang="en-US" sz="2400" dirty="0"/>
              <a:t>exist methods that directly operate on </a:t>
            </a:r>
            <a:r>
              <a:rPr lang="en-US" sz="2400" dirty="0" smtClean="0"/>
              <a:t>graphs</a:t>
            </a:r>
          </a:p>
          <a:p>
            <a:pPr lvl="1"/>
            <a:r>
              <a:rPr lang="en-US" sz="2000" dirty="0" smtClean="0"/>
              <a:t>graph </a:t>
            </a:r>
            <a:r>
              <a:rPr lang="en-US" sz="2000" dirty="0"/>
              <a:t>clustering, e.g. </a:t>
            </a:r>
            <a:r>
              <a:rPr lang="en-US" sz="2000" dirty="0" err="1" smtClean="0"/>
              <a:t>MinCut</a:t>
            </a:r>
            <a:endParaRPr lang="en-US" sz="2000" dirty="0" smtClean="0"/>
          </a:p>
          <a:p>
            <a:pPr lvl="1"/>
            <a:r>
              <a:rPr lang="en-US" sz="2000" dirty="0" smtClean="0"/>
              <a:t>graph-based </a:t>
            </a:r>
            <a:r>
              <a:rPr lang="en-US" sz="2000" dirty="0"/>
              <a:t>ranking, e.g. </a:t>
            </a:r>
            <a:r>
              <a:rPr lang="en-US" sz="2000" dirty="0" smtClean="0"/>
              <a:t>PageRank</a:t>
            </a:r>
          </a:p>
          <a:p>
            <a:pPr lvl="1"/>
            <a:r>
              <a:rPr lang="en-US" sz="2000" dirty="0" smtClean="0"/>
              <a:t>path-based </a:t>
            </a:r>
            <a:r>
              <a:rPr lang="en-US" sz="2000" dirty="0"/>
              <a:t>algorithms, e.g. </a:t>
            </a:r>
            <a:r>
              <a:rPr lang="en-US" sz="2000" dirty="0" smtClean="0"/>
              <a:t>Dijkstra</a:t>
            </a:r>
          </a:p>
          <a:p>
            <a:r>
              <a:rPr lang="en-US" sz="2400" dirty="0" smtClean="0"/>
              <a:t>Representation </a:t>
            </a:r>
            <a:r>
              <a:rPr lang="en-US" sz="2400" dirty="0"/>
              <a:t>as adjacency matrix A: A(</a:t>
            </a:r>
            <a:r>
              <a:rPr lang="en-US" sz="2400" dirty="0" err="1"/>
              <a:t>i,j</a:t>
            </a:r>
            <a:r>
              <a:rPr lang="en-US" sz="2400" dirty="0"/>
              <a:t>)=weight of edge (</a:t>
            </a:r>
            <a:r>
              <a:rPr lang="en-US" sz="2400" dirty="0" err="1"/>
              <a:t>i,j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6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</p:spTree>
    <p:extLst>
      <p:ext uri="{BB962C8B-B14F-4D97-AF65-F5344CB8AC3E}">
        <p14:creationId xmlns:p14="http://schemas.microsoft.com/office/powerpoint/2010/main" val="90647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47800"/>
            <a:ext cx="4572000" cy="4814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03" t="2495"/>
          <a:stretch/>
        </p:blipFill>
        <p:spPr>
          <a:xfrm>
            <a:off x="4333766" y="169333"/>
            <a:ext cx="4810233" cy="62314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262815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Sample Results</a:t>
            </a:r>
            <a:endParaRPr lang="en-US" sz="3600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2400" y="4648200"/>
            <a:ext cx="334070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dirty="0" err="1" smtClean="0"/>
              <a:t>bright#JJ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466451" y="1447800"/>
            <a:ext cx="3382149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mtClean="0"/>
              <a:t>paper#NN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10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6553200" y="644332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37FA248-C145-864D-AD05-71142F8C723D}" type="slidenum">
              <a:rPr lang="en-US" sz="1400" smtClean="0"/>
              <a:pPr algn="r"/>
              <a:t>40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677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00" y="160554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Interpretable Word sense</a:t>
            </a:r>
            <a:br>
              <a:rPr lang="en-US" sz="3600" dirty="0" smtClean="0"/>
            </a:br>
            <a:r>
              <a:rPr lang="en-US" sz="3600" dirty="0" smtClean="0"/>
              <a:t>induction and disambiguation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53769" y="5984307"/>
            <a:ext cx="86407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Panchenko</a:t>
            </a:r>
            <a:r>
              <a:rPr lang="en-US" sz="1000" dirty="0"/>
              <a:t>, A., </a:t>
            </a:r>
            <a:r>
              <a:rPr lang="en-US" sz="1000" dirty="0" err="1"/>
              <a:t>Ruppert</a:t>
            </a:r>
            <a:r>
              <a:rPr lang="en-US" sz="1000" dirty="0"/>
              <a:t>, E., </a:t>
            </a:r>
            <a:r>
              <a:rPr lang="en-US" sz="1000" dirty="0" err="1"/>
              <a:t>Faralli</a:t>
            </a:r>
            <a:r>
              <a:rPr lang="en-US" sz="1000" dirty="0"/>
              <a:t>, S., </a:t>
            </a:r>
            <a:r>
              <a:rPr lang="en-US" sz="1000" dirty="0" err="1"/>
              <a:t>Ponzetto</a:t>
            </a:r>
            <a:r>
              <a:rPr lang="en-US" sz="1000" dirty="0"/>
              <a:t>, S. P. and Biemann, C.  (2017): Unsupervised Does Not Mean </a:t>
            </a:r>
            <a:r>
              <a:rPr lang="en-US" sz="1000" dirty="0" err="1"/>
              <a:t>Uninterpretable</a:t>
            </a:r>
            <a:r>
              <a:rPr lang="en-US" sz="1000" dirty="0"/>
              <a:t>: The Case for Word Sense Induction and Disambiguation. Proceedings of EACL 2017, Valencia, Spain.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490989"/>
            <a:ext cx="8940800" cy="3835400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6553200" y="6443325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37FA248-C145-864D-AD05-71142F8C723D}" type="slidenum">
              <a:rPr lang="en-US" sz="1400" smtClean="0"/>
              <a:pPr algn="r"/>
              <a:t>41</a:t>
            </a:fld>
            <a:endParaRPr lang="en-US" sz="1400" dirty="0"/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12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5235912"/>
            <a:ext cx="8640763" cy="81797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Induction of interpretable word sense inventory</a:t>
            </a:r>
          </a:p>
          <a:p>
            <a:r>
              <a:rPr lang="en-US" dirty="0" smtClean="0"/>
              <a:t>interpretable disambiguation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2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94" y="148134"/>
            <a:ext cx="8404225" cy="838200"/>
          </a:xfrm>
        </p:spPr>
        <p:txBody>
          <a:bodyPr/>
          <a:lstStyle/>
          <a:p>
            <a:pPr algn="l"/>
            <a:r>
              <a:rPr lang="en-US" sz="3600" dirty="0"/>
              <a:t>Interpretability and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Robustness of Representation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592263"/>
            <a:ext cx="4473575" cy="4789487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largest point of critique on dense vector representations:</a:t>
            </a:r>
          </a:p>
          <a:p>
            <a:r>
              <a:rPr lang="en-US" sz="2000" dirty="0" smtClean="0"/>
              <a:t>lack of interpretability of dimensions</a:t>
            </a:r>
          </a:p>
          <a:p>
            <a:r>
              <a:rPr lang="en-US" sz="2000" dirty="0" smtClean="0"/>
              <a:t>when using random sampling methods: re-running the procedure results in different values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Sparse (graph-based) models: </a:t>
            </a:r>
          </a:p>
          <a:p>
            <a:r>
              <a:rPr lang="en-US" sz="2000" dirty="0" smtClean="0"/>
              <a:t>readable</a:t>
            </a:r>
          </a:p>
          <a:p>
            <a:r>
              <a:rPr lang="en-US" sz="2000" dirty="0" smtClean="0"/>
              <a:t>deterministic / reproducible on same corpus</a:t>
            </a:r>
          </a:p>
          <a:p>
            <a:r>
              <a:rPr lang="en-US" sz="2000" dirty="0" smtClean="0"/>
              <a:t>robust: similar representations on similar corpora</a:t>
            </a:r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4419600" y="1295400"/>
            <a:ext cx="471261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Why are ‘anaconda’ and ‘python’ similar? </a:t>
            </a:r>
            <a:endParaRPr lang="en-US" b="1" dirty="0"/>
          </a:p>
        </p:txBody>
      </p:sp>
      <p:sp>
        <p:nvSpPr>
          <p:cNvPr id="5" name="Rectangular Callout 4"/>
          <p:cNvSpPr/>
          <p:nvPr/>
        </p:nvSpPr>
        <p:spPr>
          <a:xfrm>
            <a:off x="6060670" y="1972177"/>
            <a:ext cx="2819400" cy="1569660"/>
          </a:xfrm>
          <a:prstGeom prst="wedgeRectCallout">
            <a:avLst>
              <a:gd name="adj1" fmla="val -102627"/>
              <a:gd name="adj2" fmla="val -3970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because their cosine similarity is 0.95, being most similar in dimensions 54, 3 and 8 while being least similar in dimensions 90, 22 and 15 using random seed 0.</a:t>
            </a:r>
            <a:endParaRPr lang="en-US" sz="1600" dirty="0"/>
          </a:p>
        </p:txBody>
      </p:sp>
      <p:sp>
        <p:nvSpPr>
          <p:cNvPr id="6" name="Rectangular Callout 5"/>
          <p:cNvSpPr/>
          <p:nvPr/>
        </p:nvSpPr>
        <p:spPr>
          <a:xfrm>
            <a:off x="6060670" y="4349859"/>
            <a:ext cx="2819400" cy="1815882"/>
          </a:xfrm>
          <a:prstGeom prst="wedgeRectCallout">
            <a:avLst>
              <a:gd name="adj1" fmla="val -97731"/>
              <a:gd name="adj2" fmla="val -37305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/>
              <a:t>because they share 36 significant syntactic contexts, of which the most salient are: </a:t>
            </a:r>
            <a:br>
              <a:rPr lang="en-US" sz="1400" dirty="0" smtClean="0"/>
            </a:br>
            <a:r>
              <a:rPr lang="en-US" sz="1400" dirty="0"/>
              <a:t>they coil up, are snakes, swallow, digest, gorge, tighten, and co-occur in conjunctions with </a:t>
            </a:r>
            <a:r>
              <a:rPr lang="en-US" sz="1400" dirty="0" smtClean="0"/>
              <a:t>other snakes such as rattlesnake, cobra,  ..</a:t>
            </a:r>
            <a:endParaRPr lang="en-US" sz="1400" dirty="0"/>
          </a:p>
        </p:txBody>
      </p:sp>
      <p:sp>
        <p:nvSpPr>
          <p:cNvPr id="10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7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194482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Summary on </a:t>
            </a:r>
            <a:r>
              <a:rPr lang="en-US" sz="3600" smtClean="0"/>
              <a:t>Graph-based Methods for NLP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Graph representation is a natural representation of items and their </a:t>
            </a:r>
            <a:r>
              <a:rPr lang="en-US" sz="2400" dirty="0" smtClean="0"/>
              <a:t>relations</a:t>
            </a:r>
          </a:p>
          <a:p>
            <a:r>
              <a:rPr lang="en-US" sz="2400" dirty="0" smtClean="0"/>
              <a:t>Can </a:t>
            </a:r>
            <a:r>
              <a:rPr lang="en-US" sz="2400" dirty="0"/>
              <a:t>use well-known graph algorithms for the solution of specific NLP </a:t>
            </a:r>
            <a:r>
              <a:rPr lang="en-US" sz="2400" dirty="0" smtClean="0"/>
              <a:t>problems</a:t>
            </a:r>
          </a:p>
          <a:p>
            <a:r>
              <a:rPr lang="en-US" sz="2400" dirty="0" smtClean="0"/>
              <a:t>Taking </a:t>
            </a:r>
            <a:r>
              <a:rPr lang="en-US" sz="2400" dirty="0"/>
              <a:t>the overall structure into account improves some NLP </a:t>
            </a:r>
            <a:r>
              <a:rPr lang="en-US" sz="2400" dirty="0" smtClean="0"/>
              <a:t>tasks</a:t>
            </a:r>
          </a:p>
          <a:p>
            <a:r>
              <a:rPr lang="en-US" sz="2400" dirty="0" smtClean="0"/>
              <a:t>Graph </a:t>
            </a:r>
            <a:r>
              <a:rPr lang="en-US" sz="2400" dirty="0"/>
              <a:t>clustering algorithms solve unsupervised NLP tasks without the need to specify the number of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43</a:t>
            </a:fld>
            <a:endParaRPr lang="de-DE" dirty="0"/>
          </a:p>
        </p:txBody>
      </p:sp>
      <p:sp>
        <p:nvSpPr>
          <p:cNvPr id="5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6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24587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51" y="-119070"/>
            <a:ext cx="6877050" cy="838200"/>
          </a:xfrm>
        </p:spPr>
        <p:txBody>
          <a:bodyPr/>
          <a:lstStyle/>
          <a:p>
            <a:r>
              <a:rPr lang="en-US" dirty="0" smtClean="0"/>
              <a:t>Immediate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775202"/>
            <a:ext cx="2133600" cy="365125"/>
          </a:xfrm>
        </p:spPr>
        <p:txBody>
          <a:bodyPr/>
          <a:lstStyle/>
          <a:p>
            <a:fld id="{026D01DD-F6CF-4A42-8A29-0CEC45D8CF62}" type="slidenum">
              <a:rPr lang="ko-KR" altLang="de-DE" smtClean="0"/>
              <a:pPr/>
              <a:t>44</a:t>
            </a:fld>
            <a:endParaRPr lang="ko-KR" alt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26" y="547142"/>
            <a:ext cx="6331504" cy="6331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6291" y="1269243"/>
            <a:ext cx="2265297" cy="1092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698" y="2469752"/>
            <a:ext cx="1852102" cy="38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66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Sense AND MEANING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knowledge-based, supervised, word sense induction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3429000" y="2209800"/>
            <a:ext cx="4724400" cy="2590800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coming up next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45</a:t>
            </a:fld>
            <a:endParaRPr lang="de-DE" dirty="0"/>
          </a:p>
        </p:txBody>
      </p:sp>
      <p:sp>
        <p:nvSpPr>
          <p:cNvPr id="6" name="Date Placeholder 3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z="1400" smtClean="0"/>
              <a:pPr/>
              <a:t>18/06/19</a:t>
            </a:fld>
            <a:endParaRPr lang="de-DE" sz="1400" dirty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1446388" y="6442393"/>
            <a:ext cx="4522788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/>
              <a:t> Language Technology Group | Chris </a:t>
            </a:r>
            <a:r>
              <a:rPr lang="de-DE" sz="1400" dirty="0" err="1" smtClean="0"/>
              <a:t>Biemann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64288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Page Rank for Web Pages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439863"/>
            <a:ext cx="8640763" cy="4275137"/>
          </a:xfrm>
        </p:spPr>
        <p:txBody>
          <a:bodyPr/>
          <a:lstStyle/>
          <a:p>
            <a:r>
              <a:rPr lang="en-US" sz="2200" dirty="0"/>
              <a:t>First</a:t>
            </a:r>
            <a:r>
              <a:rPr lang="en-US" sz="2200" dirty="0" smtClean="0"/>
              <a:t>-</a:t>
            </a:r>
            <a:r>
              <a:rPr lang="en-US" sz="2200" dirty="0"/>
              <a:t>g</a:t>
            </a:r>
            <a:r>
              <a:rPr lang="en-US" sz="2200" dirty="0" smtClean="0"/>
              <a:t>eneration </a:t>
            </a:r>
            <a:r>
              <a:rPr lang="en-US" sz="2200" dirty="0"/>
              <a:t>Google global ranking algorithm (1998)</a:t>
            </a:r>
          </a:p>
          <a:p>
            <a:r>
              <a:rPr lang="en-US" sz="2200" dirty="0"/>
              <a:t>Measure the (query-independent) importance of Web page based on the link structure alone.</a:t>
            </a:r>
          </a:p>
          <a:p>
            <a:r>
              <a:rPr lang="en-US" sz="2200" dirty="0"/>
              <a:t>Assign each node a numerical score between 0 and 1: PageRank.</a:t>
            </a:r>
          </a:p>
          <a:p>
            <a:r>
              <a:rPr lang="en-US" sz="2200" dirty="0"/>
              <a:t>Rank Web pages based on PageRank values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 smtClean="0"/>
              <a:t>Idea:</a:t>
            </a:r>
          </a:p>
          <a:p>
            <a:r>
              <a:rPr lang="en-US" sz="2200" dirty="0" smtClean="0"/>
              <a:t>Every page has a number of in-links (back links) and out-links (forward links)</a:t>
            </a:r>
          </a:p>
          <a:p>
            <a:r>
              <a:rPr lang="en-US" sz="2200" dirty="0" smtClean="0"/>
              <a:t>pages with more in-links are more important</a:t>
            </a:r>
          </a:p>
          <a:p>
            <a:r>
              <a:rPr lang="en-US" sz="2200" dirty="0" smtClean="0"/>
              <a:t>in-links from important pages are more important</a:t>
            </a:r>
          </a:p>
          <a:p>
            <a:r>
              <a:rPr lang="en-US" sz="2200" dirty="0" smtClean="0"/>
              <a:t>Back in 1998, there were no link farms.</a:t>
            </a:r>
          </a:p>
          <a:p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304800" y="6097290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Charles H. Hubbell: An input-output approach to clique identification. In: </a:t>
            </a:r>
            <a:r>
              <a:rPr lang="en-US" sz="1400" dirty="0" err="1" smtClean="0"/>
              <a:t>Sociometry</a:t>
            </a:r>
            <a:r>
              <a:rPr lang="en-US" sz="1400" dirty="0" smtClean="0"/>
              <a:t> 28</a:t>
            </a:r>
            <a:r>
              <a:rPr lang="en-US" sz="1400" dirty="0"/>
              <a:t>, </a:t>
            </a:r>
            <a:r>
              <a:rPr lang="en-US" sz="1400" dirty="0" smtClean="0"/>
              <a:t>pp. 377-399</a:t>
            </a:r>
            <a:r>
              <a:rPr lang="en-US" sz="1400" dirty="0"/>
              <a:t>, 1965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2319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Definition of PageRank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3551376"/>
            <a:ext cx="5692775" cy="2876550"/>
          </a:xfrm>
        </p:spPr>
        <p:txBody>
          <a:bodyPr/>
          <a:lstStyle/>
          <a:p>
            <a:r>
              <a:rPr lang="en-US" sz="2200" dirty="0"/>
              <a:t>The equation is recursive, but it may be computed by starting with any set of ranks and iterating the computation until it converges</a:t>
            </a:r>
            <a:r>
              <a:rPr lang="en-US" sz="2200" dirty="0" smtClean="0"/>
              <a:t>. </a:t>
            </a:r>
          </a:p>
          <a:p>
            <a:r>
              <a:rPr lang="en-US" sz="2200" dirty="0" smtClean="0"/>
              <a:t>Rank sink problem: ring of pages that accumulated rank, but never distributes rank</a:t>
            </a:r>
          </a:p>
          <a:p>
            <a:r>
              <a:rPr lang="en-US" sz="2200" dirty="0" smtClean="0"/>
              <a:t>Need damping: uniform rank distribution for all pages</a:t>
            </a:r>
            <a:endParaRPr lang="en-US" sz="2200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04800" y="1524000"/>
            <a:ext cx="6781800" cy="1313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/>
              <a:t>u: a web </a:t>
            </a:r>
            <a:r>
              <a:rPr lang="en-US" sz="2000" dirty="0" smtClean="0"/>
              <a:t>page.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u</a:t>
            </a:r>
            <a:r>
              <a:rPr lang="en-US" sz="2000" dirty="0" smtClean="0"/>
              <a:t> its page rank</a:t>
            </a:r>
            <a:endParaRPr lang="en-US" sz="2000" dirty="0"/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/>
              <a:t>F</a:t>
            </a:r>
            <a:r>
              <a:rPr lang="en-US" sz="2000" baseline="-25000" dirty="0"/>
              <a:t>u</a:t>
            </a:r>
            <a:r>
              <a:rPr lang="en-US" sz="2000" dirty="0"/>
              <a:t>:  set of pages u points to 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/>
              <a:t>B</a:t>
            </a:r>
            <a:r>
              <a:rPr lang="en-US" sz="2000" baseline="-25000" dirty="0"/>
              <a:t>u</a:t>
            </a:r>
            <a:r>
              <a:rPr lang="en-US" sz="2000" dirty="0"/>
              <a:t>:  set of pages that point to u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smtClean="0"/>
              <a:t>|</a:t>
            </a:r>
            <a:r>
              <a:rPr lang="en-US" sz="2000" dirty="0"/>
              <a:t>F</a:t>
            </a:r>
            <a:r>
              <a:rPr lang="en-US" sz="2000" baseline="-25000" dirty="0"/>
              <a:t>u</a:t>
            </a:r>
            <a:r>
              <a:rPr lang="en-US" sz="2000" dirty="0"/>
              <a:t>|:  the number of links from u 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6705600" y="38862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9" name="Folded Corner 8"/>
          <p:cNvSpPr/>
          <p:nvPr/>
        </p:nvSpPr>
        <p:spPr>
          <a:xfrm>
            <a:off x="8001000" y="38862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7620000" y="29718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7239000" y="48006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" name="Folded Corner 11"/>
          <p:cNvSpPr/>
          <p:nvPr/>
        </p:nvSpPr>
        <p:spPr>
          <a:xfrm>
            <a:off x="6248400" y="51816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6" name="Curved Connector 15"/>
          <p:cNvCxnSpPr>
            <a:stCxn id="8" idx="0"/>
            <a:endCxn id="10" idx="1"/>
          </p:cNvCxnSpPr>
          <p:nvPr/>
        </p:nvCxnSpPr>
        <p:spPr>
          <a:xfrm rot="5400000" flipH="1" flipV="1">
            <a:off x="7029450" y="3295650"/>
            <a:ext cx="533400" cy="6477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10" idx="3"/>
            <a:endCxn id="9" idx="0"/>
          </p:cNvCxnSpPr>
          <p:nvPr/>
        </p:nvCxnSpPr>
        <p:spPr>
          <a:xfrm>
            <a:off x="8153400" y="3352800"/>
            <a:ext cx="114300" cy="5334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9" idx="2"/>
            <a:endCxn id="11" idx="3"/>
          </p:cNvCxnSpPr>
          <p:nvPr/>
        </p:nvCxnSpPr>
        <p:spPr>
          <a:xfrm rot="5400000">
            <a:off x="7753350" y="4667250"/>
            <a:ext cx="533400" cy="4953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11" idx="1"/>
            <a:endCxn id="8" idx="2"/>
          </p:cNvCxnSpPr>
          <p:nvPr/>
        </p:nvCxnSpPr>
        <p:spPr>
          <a:xfrm rot="10800000">
            <a:off x="6972300" y="4648200"/>
            <a:ext cx="266700" cy="5334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2" idx="0"/>
            <a:endCxn id="8" idx="1"/>
          </p:cNvCxnSpPr>
          <p:nvPr/>
        </p:nvCxnSpPr>
        <p:spPr>
          <a:xfrm rot="5400000" flipH="1" flipV="1">
            <a:off x="6153150" y="4629150"/>
            <a:ext cx="914400" cy="1905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04800" y="2945328"/>
            <a:ext cx="3927678" cy="636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smtClean="0"/>
              <a:t>N: total number of pages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smtClean="0"/>
              <a:t>d: damping factor, default d=0.85</a:t>
            </a:r>
            <a:endParaRPr lang="en-US" sz="2000" baseline="-25000" dirty="0"/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/>
          </p:nvPr>
        </p:nvGraphicFramePr>
        <p:xfrm>
          <a:off x="4853338" y="1676400"/>
          <a:ext cx="32591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3" imgW="1755360" imgH="484560" progId="Equation.3">
                  <p:embed/>
                </p:oleObj>
              </mc:Choice>
              <mc:Fallback>
                <p:oleObj name="Equation" r:id="rId3" imgW="1755360" imgH="48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338" y="1676400"/>
                        <a:ext cx="3259138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/>
          </p:nvPr>
        </p:nvGraphicFramePr>
        <p:xfrm>
          <a:off x="4853165" y="1676400"/>
          <a:ext cx="19462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5" imgW="1042200" imgH="484560" progId="Equation.3">
                  <p:embed/>
                </p:oleObj>
              </mc:Choice>
              <mc:Fallback>
                <p:oleObj name="Equation" r:id="rId5" imgW="1042200" imgH="48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3165" y="1676400"/>
                        <a:ext cx="194627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9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2378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Random Surfer Model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600200"/>
            <a:ext cx="8640763" cy="4789487"/>
          </a:xfrm>
        </p:spPr>
        <p:txBody>
          <a:bodyPr/>
          <a:lstStyle/>
          <a:p>
            <a:r>
              <a:rPr lang="en-US" sz="2200" dirty="0" smtClean="0"/>
              <a:t>When normalizing PageRank over all pages, </a:t>
            </a:r>
            <a:r>
              <a:rPr lang="en-US" sz="2200" i="1" dirty="0" smtClean="0"/>
              <a:t>R(u) </a:t>
            </a:r>
            <a:r>
              <a:rPr lang="en-US" sz="2200" dirty="0" smtClean="0"/>
              <a:t>can be thought of as the probability that a random surfer looks at page </a:t>
            </a:r>
            <a:r>
              <a:rPr lang="en-US" sz="2200" i="1" dirty="0" smtClean="0"/>
              <a:t>u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Damping corresponds to “</a:t>
            </a:r>
            <a:r>
              <a:rPr lang="en-US" sz="2200" dirty="0" smtClean="0">
                <a:solidFill>
                  <a:srgbClr val="FF0000"/>
                </a:solidFill>
              </a:rPr>
              <a:t>teleportation</a:t>
            </a:r>
            <a:r>
              <a:rPr lang="en-US" sz="2200" dirty="0" smtClean="0"/>
              <a:t>”: With some probability </a:t>
            </a:r>
            <a:r>
              <a:rPr lang="en-US" sz="2200" i="1" dirty="0" smtClean="0"/>
              <a:t>d</a:t>
            </a:r>
            <a:r>
              <a:rPr lang="en-US" sz="2200" dirty="0" smtClean="0"/>
              <a:t>, the random surfer is teleported to some other page</a:t>
            </a:r>
            <a:endParaRPr lang="en-US" sz="2200" dirty="0"/>
          </a:p>
        </p:txBody>
      </p:sp>
      <p:sp>
        <p:nvSpPr>
          <p:cNvPr id="6" name="Folded Corner 5"/>
          <p:cNvSpPr/>
          <p:nvPr/>
        </p:nvSpPr>
        <p:spPr>
          <a:xfrm>
            <a:off x="3771900" y="40386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Folded Corner 6"/>
          <p:cNvSpPr/>
          <p:nvPr/>
        </p:nvSpPr>
        <p:spPr>
          <a:xfrm>
            <a:off x="5067300" y="40386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4686300" y="31242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Folded Corner 8"/>
          <p:cNvSpPr/>
          <p:nvPr/>
        </p:nvSpPr>
        <p:spPr>
          <a:xfrm>
            <a:off x="4305300" y="49530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1828800" y="3810000"/>
            <a:ext cx="533400" cy="762000"/>
          </a:xfrm>
          <a:prstGeom prst="foldedCorner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page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11" name="Curved Connector 10"/>
          <p:cNvCxnSpPr>
            <a:stCxn id="6" idx="0"/>
            <a:endCxn id="8" idx="1"/>
          </p:cNvCxnSpPr>
          <p:nvPr/>
        </p:nvCxnSpPr>
        <p:spPr>
          <a:xfrm rot="5400000" flipH="1" flipV="1">
            <a:off x="4095750" y="3448050"/>
            <a:ext cx="533400" cy="6477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8" idx="3"/>
            <a:endCxn id="7" idx="0"/>
          </p:cNvCxnSpPr>
          <p:nvPr/>
        </p:nvCxnSpPr>
        <p:spPr>
          <a:xfrm>
            <a:off x="5219700" y="3505200"/>
            <a:ext cx="114300" cy="5334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7" idx="2"/>
            <a:endCxn id="9" idx="3"/>
          </p:cNvCxnSpPr>
          <p:nvPr/>
        </p:nvCxnSpPr>
        <p:spPr>
          <a:xfrm rot="5400000">
            <a:off x="4819650" y="4819650"/>
            <a:ext cx="533400" cy="4953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9" idx="1"/>
            <a:endCxn id="6" idx="2"/>
          </p:cNvCxnSpPr>
          <p:nvPr/>
        </p:nvCxnSpPr>
        <p:spPr>
          <a:xfrm rot="10800000">
            <a:off x="4038600" y="4800600"/>
            <a:ext cx="266700" cy="5334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0" idx="3"/>
            <a:endCxn id="6" idx="1"/>
          </p:cNvCxnSpPr>
          <p:nvPr/>
        </p:nvCxnSpPr>
        <p:spPr>
          <a:xfrm>
            <a:off x="2362200" y="4191000"/>
            <a:ext cx="1409700" cy="228600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8" idx="1"/>
          </p:cNvCxnSpPr>
          <p:nvPr/>
        </p:nvCxnSpPr>
        <p:spPr>
          <a:xfrm>
            <a:off x="2971800" y="3276600"/>
            <a:ext cx="1714500" cy="228600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endCxn id="10" idx="0"/>
          </p:cNvCxnSpPr>
          <p:nvPr/>
        </p:nvCxnSpPr>
        <p:spPr>
          <a:xfrm>
            <a:off x="533400" y="3352800"/>
            <a:ext cx="1562100" cy="4572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endCxn id="10" idx="1"/>
          </p:cNvCxnSpPr>
          <p:nvPr/>
        </p:nvCxnSpPr>
        <p:spPr>
          <a:xfrm>
            <a:off x="457200" y="3810000"/>
            <a:ext cx="1371600" cy="381000"/>
          </a:xfrm>
          <a:prstGeom prst="curvedConnector3">
            <a:avLst>
              <a:gd name="adj1" fmla="val 50000"/>
            </a:avLst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0" idx="1"/>
          </p:cNvCxnSpPr>
          <p:nvPr/>
        </p:nvCxnSpPr>
        <p:spPr>
          <a:xfrm rot="10800000" flipV="1">
            <a:off x="1371600" y="4191000"/>
            <a:ext cx="457200" cy="914400"/>
          </a:xfrm>
          <a:prstGeom prst="curvedConnector2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9" idx="1"/>
            <a:endCxn id="10" idx="2"/>
          </p:cNvCxnSpPr>
          <p:nvPr/>
        </p:nvCxnSpPr>
        <p:spPr>
          <a:xfrm rot="10800000">
            <a:off x="2095500" y="4572000"/>
            <a:ext cx="2209800" cy="762000"/>
          </a:xfrm>
          <a:prstGeom prst="curvedConnector2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21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2838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7675" y="377032"/>
            <a:ext cx="6877050" cy="838200"/>
          </a:xfrm>
        </p:spPr>
        <p:txBody>
          <a:bodyPr/>
          <a:lstStyle/>
          <a:p>
            <a:pPr algn="l"/>
            <a:r>
              <a:rPr lang="en-US" sz="3600" dirty="0" smtClean="0"/>
              <a:t>Matrix notation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PageRank can be written as</a:t>
            </a:r>
            <a:br>
              <a:rPr lang="en-US" sz="2400" dirty="0" smtClean="0"/>
            </a:br>
            <a:r>
              <a:rPr lang="en-US" sz="1800" b="1" dirty="0" smtClean="0"/>
              <a:t>R</a:t>
            </a:r>
            <a:r>
              <a:rPr lang="en-US" sz="1800" dirty="0" smtClean="0"/>
              <a:t>=(1-d)</a:t>
            </a:r>
            <a:r>
              <a:rPr lang="en-US" sz="1800" b="1" dirty="0"/>
              <a:t>D</a:t>
            </a:r>
            <a:r>
              <a:rPr lang="en-US" sz="1800" dirty="0" smtClean="0"/>
              <a:t> + [d</a:t>
            </a:r>
            <a:r>
              <a:rPr lang="en-US" sz="1800" b="1" dirty="0" smtClean="0"/>
              <a:t>B</a:t>
            </a:r>
            <a:r>
              <a:rPr lang="en-US" sz="1800" dirty="0" smtClean="0"/>
              <a:t>]</a:t>
            </a:r>
            <a:r>
              <a:rPr lang="en-US" sz="1800" baseline="30000" dirty="0" smtClean="0"/>
              <a:t>T</a:t>
            </a:r>
            <a:r>
              <a:rPr lang="en-US" sz="1800" b="1" dirty="0" smtClean="0"/>
              <a:t>R </a:t>
            </a:r>
            <a:r>
              <a:rPr lang="en-US" sz="2400" dirty="0" smtClean="0"/>
              <a:t>  where</a:t>
            </a:r>
          </a:p>
          <a:p>
            <a:pPr lvl="1"/>
            <a:r>
              <a:rPr lang="en-US" sz="2000" b="1" dirty="0"/>
              <a:t>D</a:t>
            </a:r>
            <a:r>
              <a:rPr lang="en-US" sz="2000" dirty="0" smtClean="0"/>
              <a:t> is a vector of dimension N where all elements are equal to 1/N</a:t>
            </a:r>
          </a:p>
          <a:p>
            <a:pPr lvl="1"/>
            <a:r>
              <a:rPr lang="en-US" sz="2000" b="1" dirty="0" smtClean="0"/>
              <a:t>B </a:t>
            </a:r>
            <a:r>
              <a:rPr lang="en-US" sz="2000" dirty="0" smtClean="0"/>
              <a:t>is a a stochastic version of the adjacency matrix</a:t>
            </a:r>
            <a:endParaRPr lang="en-US" sz="2000" b="1" dirty="0"/>
          </a:p>
          <a:p>
            <a:pPr lvl="1"/>
            <a:endParaRPr lang="en-US" sz="2000" b="1" dirty="0" smtClean="0"/>
          </a:p>
          <a:p>
            <a:r>
              <a:rPr lang="en-US" sz="2400" dirty="0" smtClean="0"/>
              <a:t>Stationary distribution: If a stochastic matrix </a:t>
            </a:r>
            <a:r>
              <a:rPr lang="en-US" sz="2400" b="1" dirty="0" smtClean="0"/>
              <a:t>X</a:t>
            </a:r>
            <a:r>
              <a:rPr lang="en-US" sz="2400" dirty="0" smtClean="0"/>
              <a:t> is irreducible and aperiodic, there exists a unique stationary distribution </a:t>
            </a:r>
            <a:r>
              <a:rPr lang="en-US" sz="2400" b="1" dirty="0" smtClean="0"/>
              <a:t>r</a:t>
            </a:r>
            <a:endParaRPr lang="en-US" sz="2400" dirty="0" smtClean="0"/>
          </a:p>
          <a:p>
            <a:pPr lvl="1"/>
            <a:r>
              <a:rPr lang="en-US" sz="2000" dirty="0" smtClean="0"/>
              <a:t>irreducible: path between all nodes</a:t>
            </a:r>
          </a:p>
          <a:p>
            <a:pPr lvl="1"/>
            <a:r>
              <a:rPr lang="en-US" sz="2000" dirty="0" smtClean="0"/>
              <a:t>aperiodic: no rank sinks</a:t>
            </a:r>
            <a:endParaRPr lang="en-US" sz="2400" dirty="0" smtClean="0"/>
          </a:p>
          <a:p>
            <a:r>
              <a:rPr lang="en-US" sz="2400" dirty="0" smtClean="0"/>
              <a:t>Teleportation with damping factor makes the effective transition matrix irreducible and aperiodic!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17396"/>
              </p:ext>
            </p:extLst>
          </p:nvPr>
        </p:nvGraphicFramePr>
        <p:xfrm>
          <a:off x="6513857" y="2786801"/>
          <a:ext cx="162173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5" name="Equation" r:id="rId3" imgW="1115280" imgH="576000" progId="Equation.3">
                  <p:embed/>
                </p:oleObj>
              </mc:Choice>
              <mc:Fallback>
                <p:oleObj name="Equation" r:id="rId3" imgW="1115280" imgH="576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3857" y="2786801"/>
                        <a:ext cx="1621735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569800"/>
              </p:ext>
            </p:extLst>
          </p:nvPr>
        </p:nvGraphicFramePr>
        <p:xfrm>
          <a:off x="6288920" y="4229630"/>
          <a:ext cx="2133600" cy="900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6" name="Equation" r:id="rId5" imgW="1133640" imgH="466200" progId="Equation.3">
                  <p:embed/>
                </p:oleObj>
              </mc:Choice>
              <mc:Fallback>
                <p:oleObj name="Equation" r:id="rId5" imgW="1133640" imgH="466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8920" y="4229630"/>
                        <a:ext cx="2133600" cy="90085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079381"/>
              </p:ext>
            </p:extLst>
          </p:nvPr>
        </p:nvGraphicFramePr>
        <p:xfrm>
          <a:off x="5533231" y="325755"/>
          <a:ext cx="3259138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7" name="Equation" r:id="rId7" imgW="1755360" imgH="484560" progId="Equation.3">
                  <p:embed/>
                </p:oleObj>
              </mc:Choice>
              <mc:Fallback>
                <p:oleObj name="Equation" r:id="rId7" imgW="1755360" imgH="484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3231" y="325755"/>
                        <a:ext cx="3259138" cy="914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10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651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dirty="0" smtClean="0"/>
              <a:t>Computation of PageRank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0825" y="1418095"/>
            <a:ext cx="8640763" cy="5010150"/>
          </a:xfrm>
        </p:spPr>
        <p:txBody>
          <a:bodyPr/>
          <a:lstStyle/>
          <a:p>
            <a:r>
              <a:rPr lang="en-US" sz="2400" dirty="0" smtClean="0"/>
              <a:t>Numeric: Simulate a lot of random surfers: The Power method of Eigenvector computation</a:t>
            </a:r>
          </a:p>
          <a:p>
            <a:pPr lvl="1"/>
            <a:r>
              <a:rPr lang="en-US" sz="2000" dirty="0" smtClean="0"/>
              <a:t>initialize all pages with the same rank</a:t>
            </a:r>
          </a:p>
          <a:p>
            <a:pPr lvl="1"/>
            <a:r>
              <a:rPr lang="en-US" sz="2000" dirty="0" smtClean="0"/>
              <a:t>repeat until convergence:</a:t>
            </a:r>
          </a:p>
          <a:p>
            <a:pPr lvl="2"/>
            <a:r>
              <a:rPr lang="en-US" sz="1800" dirty="0" smtClean="0"/>
              <a:t>for all pages u: compute  R</a:t>
            </a:r>
            <a:r>
              <a:rPr lang="en-US" sz="1800" baseline="-25000" dirty="0" smtClean="0"/>
              <a:t>t+1</a:t>
            </a:r>
            <a:r>
              <a:rPr lang="en-US" sz="1800" dirty="0" smtClean="0"/>
              <a:t>(u) on the basis of </a:t>
            </a:r>
            <a:r>
              <a:rPr lang="en-US" sz="1800" dirty="0" err="1" smtClean="0"/>
              <a:t>R</a:t>
            </a:r>
            <a:r>
              <a:rPr lang="en-US" sz="1800" baseline="-25000" dirty="0" err="1" smtClean="0"/>
              <a:t>t</a:t>
            </a:r>
            <a:r>
              <a:rPr lang="en-US" sz="1800" dirty="0" smtClean="0"/>
              <a:t>(v) </a:t>
            </a:r>
          </a:p>
          <a:p>
            <a:pPr lvl="2"/>
            <a:r>
              <a:rPr lang="en-US" sz="1800" dirty="0" smtClean="0"/>
              <a:t>t:=t+1</a:t>
            </a:r>
          </a:p>
          <a:p>
            <a:pPr lvl="2"/>
            <a:endParaRPr lang="en-US" sz="1800" dirty="0"/>
          </a:p>
          <a:p>
            <a:pPr lvl="2"/>
            <a:endParaRPr lang="en-US" sz="1800" dirty="0" smtClean="0"/>
          </a:p>
          <a:p>
            <a:pPr lvl="2"/>
            <a:endParaRPr lang="en-US" sz="1800" dirty="0"/>
          </a:p>
          <a:p>
            <a:pPr lvl="2"/>
            <a:endParaRPr lang="en-US" sz="1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85800" y="3505200"/>
            <a:ext cx="525780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input : matrix size N , error tolerance ϵ </a:t>
            </a:r>
          </a:p>
          <a:p>
            <a:r>
              <a:rPr lang="en-US" dirty="0"/>
              <a:t>output: eigenvector </a:t>
            </a:r>
            <a:r>
              <a:rPr lang="en-US" dirty="0" smtClean="0"/>
              <a:t>p</a:t>
            </a:r>
          </a:p>
          <a:p>
            <a:pPr lvl="1"/>
            <a:endParaRPr lang="en-US" dirty="0" smtClean="0">
              <a:latin typeface="Courier New"/>
              <a:cs typeface="Courier New"/>
            </a:endParaRPr>
          </a:p>
          <a:p>
            <a:pPr marL="180975" lvl="1" indent="0">
              <a:buNone/>
            </a:pPr>
            <a:r>
              <a:rPr lang="en-US" dirty="0" smtClean="0">
                <a:latin typeface="Courier New"/>
                <a:cs typeface="Courier New"/>
              </a:rPr>
              <a:t>p</a:t>
            </a:r>
            <a:r>
              <a:rPr lang="en-US" baseline="-25000" dirty="0" smtClean="0">
                <a:latin typeface="Courier New"/>
                <a:cs typeface="Courier New"/>
              </a:rPr>
              <a:t>0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= 1/N 1 </a:t>
            </a:r>
          </a:p>
          <a:p>
            <a:pPr marL="180975" lvl="1" indent="0">
              <a:buNone/>
            </a:pPr>
            <a:r>
              <a:rPr lang="en-US" dirty="0">
                <a:latin typeface="Courier New"/>
                <a:cs typeface="Courier New"/>
              </a:rPr>
              <a:t>t=0; </a:t>
            </a:r>
          </a:p>
          <a:p>
            <a:pPr marL="180975" lvl="1" indent="0">
              <a:buNone/>
            </a:pPr>
            <a:r>
              <a:rPr lang="en-US" dirty="0">
                <a:latin typeface="Courier New"/>
                <a:cs typeface="Courier New"/>
              </a:rPr>
              <a:t>repeat until </a:t>
            </a:r>
            <a:r>
              <a:rPr lang="en-US" dirty="0" err="1">
                <a:latin typeface="Courier New"/>
                <a:cs typeface="Courier New"/>
              </a:rPr>
              <a:t>δ</a:t>
            </a:r>
            <a:r>
              <a:rPr lang="en-US" dirty="0">
                <a:latin typeface="Courier New"/>
                <a:cs typeface="Courier New"/>
              </a:rPr>
              <a:t> &lt; ϵ:</a:t>
            </a:r>
          </a:p>
          <a:p>
            <a:pPr marL="180975" lvl="1" indent="0">
              <a:buNone/>
            </a:pPr>
            <a:r>
              <a:rPr lang="en-US" dirty="0">
                <a:latin typeface="Courier New"/>
                <a:cs typeface="Courier New"/>
              </a:rPr>
              <a:t>	t=t+1;  </a:t>
            </a:r>
          </a:p>
          <a:p>
            <a:pPr marL="180975" lvl="1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>
                <a:latin typeface="Courier New"/>
                <a:cs typeface="Courier New"/>
              </a:rPr>
              <a:t>p</a:t>
            </a:r>
            <a:r>
              <a:rPr lang="en-US" baseline="-25000" dirty="0" err="1">
                <a:latin typeface="Courier New"/>
                <a:cs typeface="Courier New"/>
              </a:rPr>
              <a:t>t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M</a:t>
            </a:r>
            <a:r>
              <a:rPr lang="en-US" baseline="30000" dirty="0" smtClean="0">
                <a:latin typeface="Courier New"/>
                <a:cs typeface="Courier New"/>
              </a:rPr>
              <a:t>T</a:t>
            </a:r>
            <a:r>
              <a:rPr lang="en-US" dirty="0" smtClean="0">
                <a:latin typeface="Courier New"/>
                <a:cs typeface="Courier New"/>
              </a:rPr>
              <a:t>p</a:t>
            </a:r>
            <a:r>
              <a:rPr lang="en-US" baseline="-25000" dirty="0" smtClean="0">
                <a:latin typeface="Courier New"/>
                <a:cs typeface="Courier New"/>
              </a:rPr>
              <a:t>t</a:t>
            </a:r>
            <a:r>
              <a:rPr lang="en-US" baseline="-25000" dirty="0">
                <a:latin typeface="Courier New"/>
                <a:cs typeface="Courier New"/>
              </a:rPr>
              <a:t>−1</a:t>
            </a:r>
            <a:r>
              <a:rPr lang="en-US" dirty="0">
                <a:latin typeface="Courier New"/>
                <a:cs typeface="Courier New"/>
              </a:rPr>
              <a:t> ; </a:t>
            </a:r>
          </a:p>
          <a:p>
            <a:pPr marL="180975" lvl="1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err="1">
                <a:latin typeface="Courier New"/>
                <a:cs typeface="Courier New"/>
              </a:rPr>
              <a:t>δ</a:t>
            </a:r>
            <a:r>
              <a:rPr lang="en-US" dirty="0">
                <a:latin typeface="Courier New"/>
                <a:cs typeface="Courier New"/>
              </a:rPr>
              <a:t> = ||</a:t>
            </a:r>
            <a:r>
              <a:rPr lang="en-US" dirty="0" err="1">
                <a:latin typeface="Courier New"/>
                <a:cs typeface="Courier New"/>
              </a:rPr>
              <a:t>p</a:t>
            </a:r>
            <a:r>
              <a:rPr lang="en-US" baseline="-25000" dirty="0" err="1">
                <a:latin typeface="Courier New"/>
                <a:cs typeface="Courier New"/>
              </a:rPr>
              <a:t>t</a:t>
            </a:r>
            <a:r>
              <a:rPr lang="en-US" dirty="0">
                <a:latin typeface="Courier New"/>
                <a:cs typeface="Courier New"/>
              </a:rPr>
              <a:t> − p</a:t>
            </a:r>
            <a:r>
              <a:rPr lang="en-US" baseline="-25000" dirty="0">
                <a:latin typeface="Courier New"/>
                <a:cs typeface="Courier New"/>
              </a:rPr>
              <a:t>t−1</a:t>
            </a:r>
            <a:r>
              <a:rPr lang="en-US" dirty="0">
                <a:latin typeface="Courier New"/>
                <a:cs typeface="Courier New"/>
              </a:rPr>
              <a:t> ||; </a:t>
            </a:r>
          </a:p>
          <a:p>
            <a:pPr marL="180975" lvl="1" indent="0">
              <a:buNone/>
            </a:pPr>
            <a:r>
              <a:rPr lang="en-US" dirty="0">
                <a:latin typeface="Courier New"/>
                <a:cs typeface="Courier New"/>
              </a:rPr>
              <a:t>return </a:t>
            </a:r>
            <a:r>
              <a:rPr lang="en-US" dirty="0" err="1">
                <a:latin typeface="Courier New"/>
                <a:cs typeface="Courier New"/>
              </a:rPr>
              <a:t>p</a:t>
            </a:r>
            <a:r>
              <a:rPr lang="en-US" baseline="-25000" dirty="0" err="1">
                <a:latin typeface="Courier New"/>
                <a:cs typeface="Courier New"/>
              </a:rPr>
              <a:t>t</a:t>
            </a:r>
            <a:r>
              <a:rPr lang="en-US" dirty="0">
                <a:latin typeface="Courier New"/>
                <a:cs typeface="Courier New"/>
              </a:rPr>
              <a:t> ;  </a:t>
            </a:r>
          </a:p>
        </p:txBody>
      </p:sp>
      <p:sp>
        <p:nvSpPr>
          <p:cNvPr id="6" name="Date Placeholder 4"/>
          <p:cNvSpPr txBox="1">
            <a:spLocks/>
          </p:cNvSpPr>
          <p:nvPr/>
        </p:nvSpPr>
        <p:spPr>
          <a:xfrm>
            <a:off x="457200" y="6442393"/>
            <a:ext cx="907185" cy="365125"/>
          </a:xfrm>
          <a:prstGeom prst="rect">
            <a:avLst/>
          </a:prstGeom>
          <a:ln/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F0446C2-C436-754A-84F1-B94BA1E05324}" type="datetime1">
              <a:rPr lang="de-DE" smtClean="0"/>
              <a:pPr/>
              <a:t>18/06/19</a:t>
            </a:fld>
            <a:endParaRPr lang="de-DE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433688" y="6442393"/>
            <a:ext cx="4522788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de-DE"/>
            </a:defPPr>
            <a:lvl1pPr marL="0" algn="l" defTabSz="457200" rtl="0" eaLnBrk="1" latinLnBrk="0" hangingPunct="1">
              <a:defRPr sz="1200" b="0" i="0" kern="1200">
                <a:solidFill>
                  <a:srgbClr val="000000"/>
                </a:solidFill>
                <a:latin typeface="TheSans UHH Regular"/>
                <a:ea typeface="+mn-ea"/>
                <a:cs typeface="TheSans UHH Regular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>
                <a:latin typeface="TheSans UHH Bold"/>
                <a:cs typeface="TheSans UHH Bold"/>
              </a:rPr>
              <a:t> Language Technology Group – Chris Biemann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3F0430C-3290-2846-9C5E-237D45BC81A9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932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50800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6710</TotalTime>
  <Words>3596</Words>
  <Application>Microsoft Macintosh PowerPoint</Application>
  <PresentationFormat>On-screen Show (4:3)</PresentationFormat>
  <Paragraphs>667</Paragraphs>
  <Slides>45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Office-Design</vt:lpstr>
      <vt:lpstr>Equation</vt:lpstr>
      <vt:lpstr>Bitmap</vt:lpstr>
      <vt:lpstr>Graph-based methods for NLP</vt:lpstr>
      <vt:lpstr>Graphs in NLP</vt:lpstr>
      <vt:lpstr>Graph representations</vt:lpstr>
      <vt:lpstr>Motivation for Graph Representation</vt:lpstr>
      <vt:lpstr>Page Rank for Web Pages</vt:lpstr>
      <vt:lpstr>Definition of PageRank</vt:lpstr>
      <vt:lpstr>Random Surfer Model</vt:lpstr>
      <vt:lpstr>Matrix notation</vt:lpstr>
      <vt:lpstr>Computation of PageRank</vt:lpstr>
      <vt:lpstr>LexRank: Application to Multi-Document Summarization</vt:lpstr>
      <vt:lpstr>From Sentences to TF*IDF vectors</vt:lpstr>
      <vt:lpstr>From TF*IDF vectors to sentence similarity graph</vt:lpstr>
      <vt:lpstr>Centroid, Degree  and Centrality</vt:lpstr>
      <vt:lpstr>Evaluation of graph-based multi-document summarization</vt:lpstr>
      <vt:lpstr>Co-occurrence Graphs</vt:lpstr>
      <vt:lpstr>Examples of  Co-occurrence Graphs</vt:lpstr>
      <vt:lpstr>Significance Measures</vt:lpstr>
      <vt:lpstr>Co-occurrence Graphs  from Large Corpora http://corpora.informatik.uni-leipzig.de/</vt:lpstr>
      <vt:lpstr>TextRank for Keyword Extraction</vt:lpstr>
      <vt:lpstr>Keyword Extraction  Evaluation</vt:lpstr>
      <vt:lpstr>Graph Clustering</vt:lpstr>
      <vt:lpstr>Markov Chain  Clustering</vt:lpstr>
      <vt:lpstr>BAD Expansion step: simulate  the random walk</vt:lpstr>
      <vt:lpstr>BAD Inflation Step: only keep attractors</vt:lpstr>
      <vt:lpstr>Chinese Whispers  Graph Clustering</vt:lpstr>
      <vt:lpstr>Properties of  Chinese Whispers</vt:lpstr>
      <vt:lpstr>Application: Language Separation</vt:lpstr>
      <vt:lpstr>Unsupervised Language Separation</vt:lpstr>
      <vt:lpstr>Clustering with  Chinese Whispers</vt:lpstr>
      <vt:lpstr>Distributional Hypothesis (Recap)</vt:lpstr>
      <vt:lpstr>Syntagmatic vs. Paradigmatic Relations</vt:lpstr>
      <vt:lpstr>The @@ operation: producing  pairs of Terms and Contexts</vt:lpstr>
      <vt:lpstr>Distributional Thesaurus (DT)</vt:lpstr>
      <vt:lpstr>DT entry “paper#NN” with contexts</vt:lpstr>
      <vt:lpstr>Word Sense Induction</vt:lpstr>
      <vt:lpstr>Ambiguity detection example</vt:lpstr>
      <vt:lpstr>Steps in Clustering</vt:lpstr>
      <vt:lpstr>Steps in Clustering</vt:lpstr>
      <vt:lpstr>Steps in Clustering</vt:lpstr>
      <vt:lpstr>Sample Results</vt:lpstr>
      <vt:lpstr>Interpretable Word sense induction and disambiguation</vt:lpstr>
      <vt:lpstr>Interpretability and  Robustness of Representation</vt:lpstr>
      <vt:lpstr>Summary on Graph-based Methods for NLP</vt:lpstr>
      <vt:lpstr>Immediate Feedback</vt:lpstr>
      <vt:lpstr>Word Sense AND MEANING</vt:lpstr>
    </vt:vector>
  </TitlesOfParts>
  <Company>blum design und kommunikation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Eike Hilgendorff</dc:creator>
  <cp:lastModifiedBy>Chris Bie</cp:lastModifiedBy>
  <cp:revision>250</cp:revision>
  <cp:lastPrinted>2018-06-28T04:33:31Z</cp:lastPrinted>
  <dcterms:created xsi:type="dcterms:W3CDTF">2016-03-24T14:49:53Z</dcterms:created>
  <dcterms:modified xsi:type="dcterms:W3CDTF">2019-06-18T18:54:20Z</dcterms:modified>
</cp:coreProperties>
</file>